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76"/>
  </p:notesMasterIdLst>
  <p:sldIdLst>
    <p:sldId id="256" r:id="rId2"/>
    <p:sldId id="332" r:id="rId3"/>
    <p:sldId id="257" r:id="rId4"/>
    <p:sldId id="259" r:id="rId5"/>
    <p:sldId id="334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70" r:id="rId15"/>
    <p:sldId id="269" r:id="rId16"/>
    <p:sldId id="271" r:id="rId17"/>
    <p:sldId id="335" r:id="rId18"/>
    <p:sldId id="300" r:id="rId19"/>
    <p:sldId id="301" r:id="rId20"/>
    <p:sldId id="297" r:id="rId21"/>
    <p:sldId id="299" r:id="rId22"/>
    <p:sldId id="282" r:id="rId23"/>
    <p:sldId id="302" r:id="rId24"/>
    <p:sldId id="303" r:id="rId25"/>
    <p:sldId id="273" r:id="rId26"/>
    <p:sldId id="274" r:id="rId27"/>
    <p:sldId id="276" r:id="rId28"/>
    <p:sldId id="277" r:id="rId29"/>
    <p:sldId id="278" r:id="rId30"/>
    <p:sldId id="286" r:id="rId31"/>
    <p:sldId id="279" r:id="rId32"/>
    <p:sldId id="320" r:id="rId33"/>
    <p:sldId id="281" r:id="rId34"/>
    <p:sldId id="314" r:id="rId35"/>
    <p:sldId id="304" r:id="rId36"/>
    <p:sldId id="306" r:id="rId37"/>
    <p:sldId id="305" r:id="rId38"/>
    <p:sldId id="315" r:id="rId39"/>
    <p:sldId id="316" r:id="rId40"/>
    <p:sldId id="317" r:id="rId41"/>
    <p:sldId id="307" r:id="rId42"/>
    <p:sldId id="313" r:id="rId43"/>
    <p:sldId id="308" r:id="rId44"/>
    <p:sldId id="288" r:id="rId45"/>
    <p:sldId id="312" r:id="rId46"/>
    <p:sldId id="319" r:id="rId47"/>
    <p:sldId id="318" r:id="rId48"/>
    <p:sldId id="283" r:id="rId49"/>
    <p:sldId id="321" r:id="rId50"/>
    <p:sldId id="322" r:id="rId51"/>
    <p:sldId id="323" r:id="rId52"/>
    <p:sldId id="324" r:id="rId53"/>
    <p:sldId id="325" r:id="rId54"/>
    <p:sldId id="292" r:id="rId55"/>
    <p:sldId id="326" r:id="rId56"/>
    <p:sldId id="327" r:id="rId57"/>
    <p:sldId id="328" r:id="rId58"/>
    <p:sldId id="329" r:id="rId59"/>
    <p:sldId id="333" r:id="rId60"/>
    <p:sldId id="330" r:id="rId61"/>
    <p:sldId id="336" r:id="rId62"/>
    <p:sldId id="331" r:id="rId63"/>
    <p:sldId id="291" r:id="rId64"/>
    <p:sldId id="284" r:id="rId65"/>
    <p:sldId id="310" r:id="rId66"/>
    <p:sldId id="294" r:id="rId67"/>
    <p:sldId id="293" r:id="rId68"/>
    <p:sldId id="280" r:id="rId69"/>
    <p:sldId id="285" r:id="rId70"/>
    <p:sldId id="296" r:id="rId71"/>
    <p:sldId id="295" r:id="rId72"/>
    <p:sldId id="289" r:id="rId73"/>
    <p:sldId id="290" r:id="rId74"/>
    <p:sldId id="311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F2A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/>
    <p:restoredTop sz="87416"/>
  </p:normalViewPr>
  <p:slideViewPr>
    <p:cSldViewPr snapToGrid="0">
      <p:cViewPr varScale="1">
        <p:scale>
          <a:sx n="131" d="100"/>
          <a:sy n="131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514C1-362D-FE4E-9AA9-BE269C723D52}" type="datetimeFigureOut">
              <a:rPr lang="en-IE" smtClean="0"/>
              <a:t>01/01/2025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7E66C-EE35-5748-8283-A9DC1058B95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7314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31240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In 2006,Graydon Hoare was a 29-year-old computer programmer working for Mozilla</a:t>
            </a:r>
          </a:p>
          <a:p>
            <a:r>
              <a:rPr lang="en-IE" dirty="0"/>
              <a:t>Returning home to his apartment in Vancouver, he found that the elevator was out of order; its software had crashed. </a:t>
            </a:r>
          </a:p>
          <a:p>
            <a:r>
              <a:rPr lang="en-IE" dirty="0"/>
              <a:t>This wasn’t the first time it had happened, either.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0673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3DE23-2659-964F-9F55-74C699432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EB69FC-7476-1E16-896B-AE3BC84E4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EEB423-713C-0D66-AEE7-F9E6B6DFE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01299-731E-E214-DAD1-C1BC15D4A2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96409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1485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33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6401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2A7C9-A284-44A2-BBE3-D4DDFCF86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3E2537-78E5-B9F7-D0E9-7906364BA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776121-4B5E-61BC-10B1-F980965B6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B6906-D5B6-4027-3AD2-392B0B88F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16414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44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6633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C8D8-F4CC-ED3D-662C-405A481D6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B8ADF-F91D-FAA7-E4FE-9CC8AD4B0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8F7E0-6642-E484-7313-5A0E4A9FE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6359-9BB8-4148-8114-537E698DA205}" type="datetime1">
              <a:rPr lang="en-US" smtClean="0"/>
              <a:t>1/1/25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800B9-1ECE-0DFF-8354-3CB4562B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0BAB6-97E2-3185-EC9D-BEBC64EB4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53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A8D52-1824-2F2F-3439-B07C372E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FB29C-F188-BB9F-DBB2-C28734093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B717D-F62C-F871-CE16-C0A1D4B4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1B4BC-48C6-5200-DBED-235733193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CF7AE-03B8-295D-1A62-B9961014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3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27EB2-A88F-B2EE-96FE-86D4E1C1B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7E1E2-90CA-F9B7-724A-130CDCD75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851A9-3EB0-19E1-4EFC-C51A65507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A0EC2-D524-DCE1-064F-CE6429B13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33DE9-F95E-2098-EF36-44DAE7F0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3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3ED6F-13B3-EC42-450A-0F86DCA7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D334D-0518-D108-FB34-BB52AA967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EAF50-5D60-5D90-43AF-66C087C30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191F-481E-48E9-BB9A-369A67A7362D}" type="datetime1">
              <a:rPr lang="en-US" smtClean="0"/>
              <a:t>1/1/25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1B289-2E53-724C-73E0-F89CAE8D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BCAC2-3620-53A2-44F7-C5802EC3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1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4C9E-C4CB-3200-9E5E-5BEA31369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608D7-155E-C767-694F-B55DBF1BB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74654-E1B7-B9B0-F251-32121603B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63E5-95FD-A4C8-C8D4-DBC4FABF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44C89-7E8D-D2DC-9AC7-EF0D9B8E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6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21AB-DD01-622E-4B2A-6382B8F2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299F-415D-4187-8D8E-A29AFFC2C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B873C-2689-8122-E686-D9B0C57C9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C4295-07CA-755F-774B-36B8EB53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C6590-2B6E-827C-CD1B-AE71A4AE4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D8001-02D7-15BB-AB36-5F93428A7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2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D471-66F2-A4DB-CC6E-AD2413BC0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633C-EE8B-9B1B-C364-FD0152841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CBE5D-2CE6-9380-3E17-946D9A8FC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310BA-4DA1-9F68-50D7-21DCAD3CD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842005-4BDB-FF29-7B63-25B18FCA44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10461F-C87D-6518-C2C4-1D4A4C6F6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35104F-7A05-2108-2859-BCFD2209E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D605A-E7FC-5AAF-73B9-F63595DD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01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2955-EE0C-F429-9EF0-8D1F0638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422C52-0105-F5C4-1673-3681F00B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62B0F-0E1F-95CF-91D6-6EEB3E21B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762DC-12B9-2B1B-3C3A-08A87A2B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51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D34A3-7720-6F95-7189-F0795F7A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4E87EA-3ED6-A4B2-416A-A9D2AE6F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DEA9B-B6CC-4AA5-63CC-156D03EF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5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E8D7D-F94C-6934-2014-C37EC6D82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0E2C2-7226-476E-131D-1E9241068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C0991-4868-A534-226E-C8B730181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1A099-A783-D375-C1F8-0700036B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189FE-D403-063D-A2FF-7EA17F37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226BC-349B-EFAF-F85A-FA9D7364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0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EA35-871D-D454-87D4-86AFB08F4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6E9A5B-96CE-6331-5866-4775D65B3D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25880-23C2-8E9D-9FAF-5D516E109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F68A4-904D-A3DB-1782-9715AB813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FEB47-D75C-8526-7628-914FBD9F2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E5676-EDC4-2C3C-1FBE-5618F2353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1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E5A540-61D8-0223-F4A2-99A188F3D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5C4FA-1F0D-99AF-053B-5BEF36166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E592A-C43B-FD6F-694F-80E99AA3FC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1/1/25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E4263-9422-F967-7FB0-687BA8489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B65EC-7002-674B-D266-C103E6AAA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0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comprehensive-rust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rust-lambda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stockcake.com/i/corroded-circuit-board_758091_612039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omarabid/rust-companies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1814-FDBF-07D7-D7D0-E9E3F7DCA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4887206" cy="1978346"/>
          </a:xfrm>
        </p:spPr>
        <p:txBody>
          <a:bodyPr>
            <a:normAutofit/>
          </a:bodyPr>
          <a:lstStyle/>
          <a:p>
            <a:r>
              <a:rPr lang="en-IE" i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F3E48-32ED-A6C7-D381-4B2143974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1" y="3509963"/>
            <a:ext cx="5401143" cy="2729524"/>
          </a:xfrm>
        </p:spPr>
        <p:txBody>
          <a:bodyPr>
            <a:normAutofit/>
          </a:bodyPr>
          <a:lstStyle/>
          <a:p>
            <a:r>
              <a:rPr lang="en-IE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Waterford Tech Meetup January 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451A3C-CB00-9DEB-A8D0-FF47CB6A0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0782" y="589788"/>
            <a:ext cx="5678424" cy="567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386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CD91E4-2D73-4F5D-19DE-1790CF089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CDA32A-85B4-0818-9548-D4C8678C1B98}"/>
              </a:ext>
            </a:extLst>
          </p:cNvPr>
          <p:cNvSpPr txBox="1">
            <a:spLocks/>
          </p:cNvSpPr>
          <p:nvPr/>
        </p:nvSpPr>
        <p:spPr>
          <a:xfrm>
            <a:off x="5039492" y="327232"/>
            <a:ext cx="2113012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Rusty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5360E360-1033-DCE3-9264-33FB05E23918}"/>
              </a:ext>
            </a:extLst>
          </p:cNvPr>
          <p:cNvSpPr/>
          <p:nvPr/>
        </p:nvSpPr>
        <p:spPr>
          <a:xfrm rot="20483497">
            <a:off x="3014701" y="2116937"/>
            <a:ext cx="6162592" cy="2806909"/>
          </a:xfrm>
          <a:prstGeom prst="lef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8165C2B-D36D-BC08-341A-6ED1C1F03A97}"/>
              </a:ext>
            </a:extLst>
          </p:cNvPr>
          <p:cNvSpPr txBox="1">
            <a:spLocks/>
          </p:cNvSpPr>
          <p:nvPr/>
        </p:nvSpPr>
        <p:spPr>
          <a:xfrm>
            <a:off x="3955771" y="2574077"/>
            <a:ext cx="4280452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 on John!</a:t>
            </a:r>
          </a:p>
        </p:txBody>
      </p:sp>
    </p:spTree>
    <p:extLst>
      <p:ext uri="{BB962C8B-B14F-4D97-AF65-F5344CB8AC3E}">
        <p14:creationId xmlns:p14="http://schemas.microsoft.com/office/powerpoint/2010/main" val="415463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B2C905-7B1B-A06F-0EEE-2987878FB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D03EEEE-2AA4-9B4D-6318-D452E07AD285}"/>
              </a:ext>
            </a:extLst>
          </p:cNvPr>
          <p:cNvSpPr txBox="1">
            <a:spLocks/>
          </p:cNvSpPr>
          <p:nvPr/>
        </p:nvSpPr>
        <p:spPr>
          <a:xfrm>
            <a:off x="119270" y="313980"/>
            <a:ext cx="12072730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Alright, Seriously… What is Rust?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5FD1F9-A3B7-518A-5B3F-ED1083406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394" y="1699270"/>
            <a:ext cx="4353546" cy="48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refox logo - Wikipedia">
            <a:extLst>
              <a:ext uri="{FF2B5EF4-FFF2-40B4-BE49-F238E27FC236}">
                <a16:creationId xmlns:a16="http://schemas.microsoft.com/office/drawing/2014/main" id="{81F7B37B-071F-B268-DFE9-4B28EFBD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6" y="3106473"/>
            <a:ext cx="2199862" cy="228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ity skyline reflected in water&#10;&#10;Description automatically generated">
            <a:extLst>
              <a:ext uri="{FF2B5EF4-FFF2-40B4-BE49-F238E27FC236}">
                <a16:creationId xmlns:a16="http://schemas.microsoft.com/office/drawing/2014/main" id="{C75F3831-4497-B315-2D70-81720A0FE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572" y="3009398"/>
            <a:ext cx="4223026" cy="28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38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66BB1-E70F-E6C1-814C-2BB156B0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3F7B3B6-33A2-CE88-15EF-8C8696D57051}"/>
              </a:ext>
            </a:extLst>
          </p:cNvPr>
          <p:cNvSpPr txBox="1">
            <a:spLocks/>
          </p:cNvSpPr>
          <p:nvPr/>
        </p:nvSpPr>
        <p:spPr>
          <a:xfrm>
            <a:off x="119270" y="94056"/>
            <a:ext cx="12072730" cy="1307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Walking to the 21</a:t>
            </a:r>
            <a:r>
              <a:rPr lang="en-IE" sz="3200" baseline="300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IE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Floor Graydon Pondered…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5108D0-679D-B7EC-D778-B488152A4470}"/>
              </a:ext>
            </a:extLst>
          </p:cNvPr>
          <p:cNvSpPr txBox="1">
            <a:spLocks/>
          </p:cNvSpPr>
          <p:nvPr/>
        </p:nvSpPr>
        <p:spPr>
          <a:xfrm>
            <a:off x="1895059" y="4280651"/>
            <a:ext cx="3948243" cy="584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wonder if the elevator </a:t>
            </a:r>
            <a:b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code was written in C?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04B645-CE21-05BE-2923-8ADC6541678A}"/>
              </a:ext>
            </a:extLst>
          </p:cNvPr>
          <p:cNvSpPr txBox="1">
            <a:spLocks/>
          </p:cNvSpPr>
          <p:nvPr/>
        </p:nvSpPr>
        <p:spPr>
          <a:xfrm>
            <a:off x="4089258" y="3029395"/>
            <a:ext cx="3508087" cy="79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 was probably </a:t>
            </a:r>
            <a:b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another bug with </a:t>
            </a:r>
            <a:b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 management!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C54C12-CA49-A3BD-7640-2A12C951B4FD}"/>
              </a:ext>
            </a:extLst>
          </p:cNvPr>
          <p:cNvSpPr txBox="1">
            <a:spLocks/>
          </p:cNvSpPr>
          <p:nvPr/>
        </p:nvSpPr>
        <p:spPr>
          <a:xfrm>
            <a:off x="0" y="5163872"/>
            <a:ext cx="3510705" cy="11751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 computer people </a:t>
            </a:r>
          </a:p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couldn’t even make an </a:t>
            </a:r>
            <a:b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elevator that works </a:t>
            </a:r>
          </a:p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without crashing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991EDC-9ADD-4B5C-5624-44947B480653}"/>
              </a:ext>
            </a:extLst>
          </p:cNvPr>
          <p:cNvSpPr txBox="1">
            <a:spLocks/>
          </p:cNvSpPr>
          <p:nvPr/>
        </p:nvSpPr>
        <p:spPr>
          <a:xfrm>
            <a:off x="6367672" y="1385180"/>
            <a:ext cx="5248657" cy="1644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know what I’ll do, I’ll create a new programming language and name it Rust after a fungi that is overengineered for survival!!</a:t>
            </a:r>
          </a:p>
        </p:txBody>
      </p:sp>
    </p:spTree>
    <p:extLst>
      <p:ext uri="{BB962C8B-B14F-4D97-AF65-F5344CB8AC3E}">
        <p14:creationId xmlns:p14="http://schemas.microsoft.com/office/powerpoint/2010/main" val="393305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F19CAA-7A4D-72B1-D9F6-4235B270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AAC4D5-C6AB-7525-0766-4F5D651B1125}"/>
              </a:ext>
            </a:extLst>
          </p:cNvPr>
          <p:cNvSpPr txBox="1">
            <a:spLocks/>
          </p:cNvSpPr>
          <p:nvPr/>
        </p:nvSpPr>
        <p:spPr>
          <a:xfrm>
            <a:off x="2660023" y="300728"/>
            <a:ext cx="6871954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 was born as a…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9B25F2-62C2-BD0A-AF13-6A3018170B02}"/>
              </a:ext>
            </a:extLst>
          </p:cNvPr>
          <p:cNvSpPr txBox="1"/>
          <p:nvPr/>
        </p:nvSpPr>
        <p:spPr>
          <a:xfrm>
            <a:off x="2775628" y="2228671"/>
            <a:ext cx="6640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general purpose programming language built for performance, reliability and productivity.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3A009-49A5-913F-A9B2-9FFD07F68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12" y="3429000"/>
            <a:ext cx="6730975" cy="325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39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3D1C3F-4162-88AF-15E4-4E184872B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7EF5DD-9CB6-919E-219B-CA5CD7640F7A}"/>
              </a:ext>
            </a:extLst>
          </p:cNvPr>
          <p:cNvSpPr txBox="1">
            <a:spLocks/>
          </p:cNvSpPr>
          <p:nvPr/>
        </p:nvSpPr>
        <p:spPr>
          <a:xfrm>
            <a:off x="2660023" y="300728"/>
            <a:ext cx="6871954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 is…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57CB48-F5C8-AE65-232F-2E636B754E71}"/>
              </a:ext>
            </a:extLst>
          </p:cNvPr>
          <p:cNvSpPr txBox="1"/>
          <p:nvPr/>
        </p:nvSpPr>
        <p:spPr>
          <a:xfrm>
            <a:off x="2775628" y="3105834"/>
            <a:ext cx="6640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Typically referred to as a systems level programming language with an emphasis on memory safety</a:t>
            </a:r>
          </a:p>
        </p:txBody>
      </p:sp>
    </p:spTree>
    <p:extLst>
      <p:ext uri="{BB962C8B-B14F-4D97-AF65-F5344CB8AC3E}">
        <p14:creationId xmlns:p14="http://schemas.microsoft.com/office/powerpoint/2010/main" val="4254046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8C2A91-218F-77BC-36BE-2CFD7397F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1607A1A-09D4-3F01-B486-75020823D81E}"/>
              </a:ext>
            </a:extLst>
          </p:cNvPr>
          <p:cNvSpPr txBox="1">
            <a:spLocks/>
          </p:cNvSpPr>
          <p:nvPr/>
        </p:nvSpPr>
        <p:spPr>
          <a:xfrm>
            <a:off x="2660023" y="300728"/>
            <a:ext cx="6871954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Systems Programming?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5A100D-8759-860C-5176-5E41D26BD18D}"/>
              </a:ext>
            </a:extLst>
          </p:cNvPr>
          <p:cNvSpPr txBox="1"/>
          <p:nvPr/>
        </p:nvSpPr>
        <p:spPr>
          <a:xfrm>
            <a:off x="874643" y="3105834"/>
            <a:ext cx="10561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Low-level software that interacts closely with hardware, such as operating systems, drivers, networking stacks, and embedded systems. </a:t>
            </a:r>
          </a:p>
          <a:p>
            <a:endParaRPr lang="en-IE" sz="2000" dirty="0">
              <a:solidFill>
                <a:srgbClr val="F2AA8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Requires high performance, precise control over resources, and efficient memory management, making them critical for infrastructure and performance-sensitive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32600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7940A2-BC15-C46F-8DBF-7C4869410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22E8E0B-C571-E6F5-C24B-803618BA8DB2}"/>
              </a:ext>
            </a:extLst>
          </p:cNvPr>
          <p:cNvSpPr txBox="1">
            <a:spLocks/>
          </p:cNvSpPr>
          <p:nvPr/>
        </p:nvSpPr>
        <p:spPr>
          <a:xfrm>
            <a:off x="2660023" y="300728"/>
            <a:ext cx="6871954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Systems Programming?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CDCF6-256E-C301-17BA-7E348E1C76AD}"/>
              </a:ext>
            </a:extLst>
          </p:cNvPr>
          <p:cNvSpPr txBox="1"/>
          <p:nvPr/>
        </p:nvSpPr>
        <p:spPr>
          <a:xfrm>
            <a:off x="225287" y="2562495"/>
            <a:ext cx="119667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Assembly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 for hardware-level programming but lacks abstraction and portability.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Known for its low-level control and performance but prone to memory safety issues.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C++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Adds object-oriented features to C but retains similar risks of unsafe memory usage.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Focused on simplicity and concurrency but lacks Rust's fine-grained control over memory.</a:t>
            </a:r>
          </a:p>
        </p:txBody>
      </p:sp>
    </p:spTree>
    <p:extLst>
      <p:ext uri="{BB962C8B-B14F-4D97-AF65-F5344CB8AC3E}">
        <p14:creationId xmlns:p14="http://schemas.microsoft.com/office/powerpoint/2010/main" val="1254774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593706-E90A-ED51-8D12-BD08F3C16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10C4C3A-9240-1733-55A2-2E14503A0168}"/>
              </a:ext>
            </a:extLst>
          </p:cNvPr>
          <p:cNvSpPr txBox="1">
            <a:spLocks/>
          </p:cNvSpPr>
          <p:nvPr/>
        </p:nvSpPr>
        <p:spPr>
          <a:xfrm>
            <a:off x="2660023" y="300728"/>
            <a:ext cx="6871954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 and Cargo Demo? (maybe some pattern matching??)</a:t>
            </a:r>
          </a:p>
        </p:txBody>
      </p:sp>
    </p:spTree>
    <p:extLst>
      <p:ext uri="{BB962C8B-B14F-4D97-AF65-F5344CB8AC3E}">
        <p14:creationId xmlns:p14="http://schemas.microsoft.com/office/powerpoint/2010/main" val="1292787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3F2D5-9F62-BC84-79E2-83DA5897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So….. Memory…..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38884-3FDD-5D09-D0F3-717199B6D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18097"/>
            <a:ext cx="7188199" cy="461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9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396F1-696F-25AE-92C4-962A5ED0B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 need to talk….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05D9B-9908-4650-FFC3-B791BA2C0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About the stack and the heap…</a:t>
            </a:r>
          </a:p>
        </p:txBody>
      </p:sp>
      <p:sp>
        <p:nvSpPr>
          <p:cNvPr id="820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Sweating GIFs - Find &amp; Share on GIPHY">
            <a:extLst>
              <a:ext uri="{FF2B5EF4-FFF2-40B4-BE49-F238E27FC236}">
                <a16:creationId xmlns:a16="http://schemas.microsoft.com/office/drawing/2014/main" id="{58EE1A2F-CA0E-1408-CA16-CB48B18C0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722" y="17145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C06502-E2F7-FE61-C0EF-EC135BD99B54}"/>
              </a:ext>
            </a:extLst>
          </p:cNvPr>
          <p:cNvSpPr txBox="1">
            <a:spLocks/>
          </p:cNvSpPr>
          <p:nvPr/>
        </p:nvSpPr>
        <p:spPr>
          <a:xfrm>
            <a:off x="7845225" y="5381795"/>
            <a:ext cx="1937404" cy="452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We got this!</a:t>
            </a:r>
          </a:p>
        </p:txBody>
      </p:sp>
    </p:spTree>
    <p:extLst>
      <p:ext uri="{BB962C8B-B14F-4D97-AF65-F5344CB8AC3E}">
        <p14:creationId xmlns:p14="http://schemas.microsoft.com/office/powerpoint/2010/main" val="2569571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97" name="Rectangle 24596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20B61-2C63-BBD9-B440-5C701772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IE" sz="4600"/>
              <a:t>So, what are we going to talk about?</a:t>
            </a:r>
          </a:p>
        </p:txBody>
      </p:sp>
      <p:pic>
        <p:nvPicPr>
          <p:cNvPr id="24578" name="Picture 2" descr="Rustacean.net: Home of Ferris the Crab">
            <a:extLst>
              <a:ext uri="{FF2B5EF4-FFF2-40B4-BE49-F238E27FC236}">
                <a16:creationId xmlns:a16="http://schemas.microsoft.com/office/drawing/2014/main" id="{8731123E-2076-CD6C-9F28-996B9C0CC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r="2036" b="-1"/>
          <a:stretch/>
        </p:blipFill>
        <p:spPr bwMode="auto">
          <a:xfrm>
            <a:off x="630936" y="1493187"/>
            <a:ext cx="5458968" cy="38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99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04F9E-F9B3-DB62-5E04-06EFAE40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IE" sz="2200"/>
              <a:t>What is Rust and where did it come from?</a:t>
            </a:r>
          </a:p>
          <a:p>
            <a:r>
              <a:rPr lang="en-IE" sz="2200"/>
              <a:t>Why is Rust so closely tied to memory safety?</a:t>
            </a:r>
          </a:p>
          <a:p>
            <a:r>
              <a:rPr lang="en-IE" sz="2200"/>
              <a:t>What is memory safety?</a:t>
            </a:r>
          </a:p>
          <a:p>
            <a:r>
              <a:rPr lang="en-IE" sz="2200"/>
              <a:t>How does Rust help with memory safety?</a:t>
            </a:r>
          </a:p>
          <a:p>
            <a:r>
              <a:rPr lang="en-IE" sz="2200"/>
              <a:t>Who’s using Rust?</a:t>
            </a:r>
          </a:p>
        </p:txBody>
      </p:sp>
    </p:spTree>
    <p:extLst>
      <p:ext uri="{BB962C8B-B14F-4D97-AF65-F5344CB8AC3E}">
        <p14:creationId xmlns:p14="http://schemas.microsoft.com/office/powerpoint/2010/main" val="1917270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6205E9-1A6A-8EE4-D4A3-81972E23C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72FCB-93E2-617B-DD72-70801E7E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IE" sz="4000" dirty="0"/>
              <a:t>What is the stack and what is heap? – The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299F7-5BBA-886A-CA53-88A8B2BD2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2405067"/>
            <a:ext cx="6272733" cy="4039276"/>
          </a:xfrm>
        </p:spPr>
        <p:txBody>
          <a:bodyPr>
            <a:normAutofit/>
          </a:bodyPr>
          <a:lstStyle/>
          <a:p>
            <a:r>
              <a:rPr lang="en-IE" sz="2400" dirty="0"/>
              <a:t>Both the stack and the heap are parts of memory available to your code to use at runtime, but they are structured in different ways</a:t>
            </a:r>
          </a:p>
          <a:p>
            <a:r>
              <a:rPr lang="en-IE" sz="2400" dirty="0"/>
              <a:t>The stack stores known, fixed size data such as integers, </a:t>
            </a:r>
            <a:r>
              <a:rPr lang="en-IE" sz="2400" dirty="0" err="1"/>
              <a:t>booleans</a:t>
            </a:r>
            <a:r>
              <a:rPr lang="en-IE" sz="2400" dirty="0"/>
              <a:t> and characters</a:t>
            </a:r>
          </a:p>
          <a:p>
            <a:r>
              <a:rPr lang="en-IE" sz="2400" dirty="0"/>
              <a:t>The stack is last in, first out, pushing to add and popping to remove</a:t>
            </a:r>
          </a:p>
          <a:p>
            <a:r>
              <a:rPr lang="en-IE" sz="2400" dirty="0"/>
              <a:t>Working with the stack is very fast!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E7684B-6828-FB0F-DF3F-BD91F3AC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1" r="2" b="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35299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F0AC7B-646F-4DE6-6A81-36BE2F69FF1C}"/>
              </a:ext>
            </a:extLst>
          </p:cNvPr>
          <p:cNvSpPr txBox="1"/>
          <p:nvPr/>
        </p:nvSpPr>
        <p:spPr>
          <a:xfrm>
            <a:off x="153924" y="1663288"/>
            <a:ext cx="8157029" cy="3046988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second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second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sum of of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second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are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IE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053CFD-F84A-889F-0348-50AFAB9BF585}"/>
              </a:ext>
            </a:extLst>
          </p:cNvPr>
          <p:cNvSpPr/>
          <p:nvPr/>
        </p:nvSpPr>
        <p:spPr>
          <a:xfrm>
            <a:off x="7692571" y="3186782"/>
            <a:ext cx="4345505" cy="200793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E" dirty="0"/>
              <a:t>main()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731671-FDE4-FC88-46C4-5540110EF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591965"/>
              </p:ext>
            </p:extLst>
          </p:nvPr>
        </p:nvGraphicFramePr>
        <p:xfrm>
          <a:off x="8310953" y="3598987"/>
          <a:ext cx="3361399" cy="141023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12731">
                  <a:extLst>
                    <a:ext uri="{9D8B030D-6E8A-4147-A177-3AD203B41FA5}">
                      <a16:colId xmlns:a16="http://schemas.microsoft.com/office/drawing/2014/main" val="3788174977"/>
                    </a:ext>
                  </a:extLst>
                </a:gridCol>
                <a:gridCol w="1148668">
                  <a:extLst>
                    <a:ext uri="{9D8B030D-6E8A-4147-A177-3AD203B41FA5}">
                      <a16:colId xmlns:a16="http://schemas.microsoft.com/office/drawing/2014/main" val="3219963830"/>
                    </a:ext>
                  </a:extLst>
                </a:gridCol>
              </a:tblGrid>
              <a:tr h="470078">
                <a:tc>
                  <a:txBody>
                    <a:bodyPr/>
                    <a:lstStyle/>
                    <a:p>
                      <a:r>
                        <a:rPr lang="en-IE" sz="2000" dirty="0"/>
                        <a:t>first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0331"/>
                  </a:ext>
                </a:extLst>
              </a:tr>
              <a:tr h="470078">
                <a:tc>
                  <a:txBody>
                    <a:bodyPr/>
                    <a:lstStyle/>
                    <a:p>
                      <a:r>
                        <a:rPr lang="en-IE" sz="2000" dirty="0"/>
                        <a:t>second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337274"/>
                  </a:ext>
                </a:extLst>
              </a:tr>
              <a:tr h="470078">
                <a:tc>
                  <a:txBody>
                    <a:bodyPr/>
                    <a:lstStyle/>
                    <a:p>
                      <a:r>
                        <a:rPr lang="en-IE" sz="2000" dirty="0"/>
                        <a:t>sum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56590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C74EBE5-006C-2EF8-2A97-61A28D1023C6}"/>
              </a:ext>
            </a:extLst>
          </p:cNvPr>
          <p:cNvSpPr/>
          <p:nvPr/>
        </p:nvSpPr>
        <p:spPr>
          <a:xfrm>
            <a:off x="7692571" y="1178852"/>
            <a:ext cx="4345505" cy="20079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E" dirty="0"/>
              <a:t>add()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5DCABBB-FA54-18E5-7539-8B56C1129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184637"/>
              </p:ext>
            </p:extLst>
          </p:nvPr>
        </p:nvGraphicFramePr>
        <p:xfrm>
          <a:off x="8186057" y="1677802"/>
          <a:ext cx="3486295" cy="133800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94947">
                  <a:extLst>
                    <a:ext uri="{9D8B030D-6E8A-4147-A177-3AD203B41FA5}">
                      <a16:colId xmlns:a16="http://schemas.microsoft.com/office/drawing/2014/main" val="3788174977"/>
                    </a:ext>
                  </a:extLst>
                </a:gridCol>
                <a:gridCol w="1191348">
                  <a:extLst>
                    <a:ext uri="{9D8B030D-6E8A-4147-A177-3AD203B41FA5}">
                      <a16:colId xmlns:a16="http://schemas.microsoft.com/office/drawing/2014/main" val="3219963830"/>
                    </a:ext>
                  </a:extLst>
                </a:gridCol>
              </a:tblGrid>
              <a:tr h="446001">
                <a:tc>
                  <a:txBody>
                    <a:bodyPr/>
                    <a:lstStyle/>
                    <a:p>
                      <a:r>
                        <a:rPr lang="en-IE" sz="2000" dirty="0"/>
                        <a:t>a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0331"/>
                  </a:ext>
                </a:extLst>
              </a:tr>
              <a:tr h="446001">
                <a:tc>
                  <a:txBody>
                    <a:bodyPr/>
                    <a:lstStyle/>
                    <a:p>
                      <a:r>
                        <a:rPr lang="en-IE" sz="2000" dirty="0"/>
                        <a:t>b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337274"/>
                  </a:ext>
                </a:extLst>
              </a:tr>
              <a:tr h="446001">
                <a:tc>
                  <a:txBody>
                    <a:bodyPr/>
                    <a:lstStyle/>
                    <a:p>
                      <a:r>
                        <a:rPr lang="en-IE" sz="2000" dirty="0"/>
                        <a:t>return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0x23f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565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376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611FE-709B-01D9-72B9-CB932A6E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IE" sz="5600"/>
              <a:t>The Heap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D87979-7D6B-6631-4A77-81E9FC41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5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4420-F7AF-07D6-99D3-A212453A6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263" y="2987064"/>
            <a:ext cx="5211319" cy="3148248"/>
          </a:xfrm>
        </p:spPr>
        <p:txBody>
          <a:bodyPr anchor="t">
            <a:noAutofit/>
          </a:bodyPr>
          <a:lstStyle/>
          <a:p>
            <a:r>
              <a:rPr lang="en-IE" sz="2400" dirty="0">
                <a:solidFill>
                  <a:schemeClr val="tx1">
                    <a:alpha val="80000"/>
                  </a:schemeClr>
                </a:solidFill>
              </a:rPr>
              <a:t>Think of the heap as a less organised “space” of data</a:t>
            </a:r>
          </a:p>
          <a:p>
            <a:r>
              <a:rPr lang="en-IE" sz="2400" dirty="0">
                <a:solidFill>
                  <a:schemeClr val="tx1">
                    <a:alpha val="80000"/>
                  </a:schemeClr>
                </a:solidFill>
              </a:rPr>
              <a:t>Data with an unknown size at compile time or a size that might change must be stored on the heap.</a:t>
            </a:r>
          </a:p>
          <a:p>
            <a:r>
              <a:rPr lang="en-IE" sz="2400" dirty="0">
                <a:solidFill>
                  <a:schemeClr val="tx1">
                    <a:alpha val="80000"/>
                  </a:schemeClr>
                </a:solidFill>
              </a:rPr>
              <a:t>A pointer to the data on the heap is stored on the stack</a:t>
            </a:r>
          </a:p>
        </p:txBody>
      </p:sp>
      <p:sp>
        <p:nvSpPr>
          <p:cNvPr id="19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41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A2F0E7-D4E1-68BA-A932-976C741BF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EA96568-C022-6F38-3306-A65F01BA2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D7AB6-9948-2528-9BEC-7DA1ADBF4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IE" sz="5600"/>
              <a:t>The Heap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615BE4-E331-2C0D-847B-43FEF33D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5DF03-3E0F-3560-5C36-1D251E86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5" name="!!plus graphic">
            <a:extLst>
              <a:ext uri="{FF2B5EF4-FFF2-40B4-BE49-F238E27FC236}">
                <a16:creationId xmlns:a16="http://schemas.microsoft.com/office/drawing/2014/main" id="{5C8CCA54-1770-37C1-5C70-5F454D3A7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!!circle graphic">
            <a:extLst>
              <a:ext uri="{FF2B5EF4-FFF2-40B4-BE49-F238E27FC236}">
                <a16:creationId xmlns:a16="http://schemas.microsoft.com/office/drawing/2014/main" id="{523ED756-6F5C-BD2A-A06E-BAC5CC4A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85328-9E4E-6273-006E-93562EA3E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263" y="2987064"/>
            <a:ext cx="5211319" cy="3148248"/>
          </a:xfrm>
        </p:spPr>
        <p:txBody>
          <a:bodyPr anchor="t">
            <a:noAutofit/>
          </a:bodyPr>
          <a:lstStyle/>
          <a:p>
            <a:r>
              <a:rPr lang="en-IE" sz="2400" dirty="0">
                <a:solidFill>
                  <a:schemeClr val="tx1">
                    <a:alpha val="80000"/>
                  </a:schemeClr>
                </a:solidFill>
              </a:rPr>
              <a:t>Imagine you want to park a car of a certain size</a:t>
            </a:r>
          </a:p>
          <a:p>
            <a:r>
              <a:rPr lang="en-IE" sz="2400" dirty="0">
                <a:solidFill>
                  <a:schemeClr val="tx1">
                    <a:alpha val="80000"/>
                  </a:schemeClr>
                </a:solidFill>
              </a:rPr>
              <a:t>You ask the attendant to allocate a space, store (park) your car</a:t>
            </a:r>
          </a:p>
          <a:p>
            <a:r>
              <a:rPr lang="en-IE" sz="2400" dirty="0">
                <a:solidFill>
                  <a:schemeClr val="tx1">
                    <a:alpha val="80000"/>
                  </a:schemeClr>
                </a:solidFill>
              </a:rPr>
              <a:t>The attendant gives you a ticket that points to where your car is that you can use to retrieve your car</a:t>
            </a:r>
          </a:p>
          <a:p>
            <a:r>
              <a:rPr lang="en-IE" sz="2400" dirty="0">
                <a:solidFill>
                  <a:schemeClr val="tx1">
                    <a:alpha val="80000"/>
                  </a:schemeClr>
                </a:solidFill>
              </a:rPr>
              <a:t>Or a pointer to retrieve the data</a:t>
            </a:r>
          </a:p>
        </p:txBody>
      </p:sp>
      <p:sp>
        <p:nvSpPr>
          <p:cNvPr id="19" name="!!dot graphic">
            <a:extLst>
              <a:ext uri="{FF2B5EF4-FFF2-40B4-BE49-F238E27FC236}">
                <a16:creationId xmlns:a16="http://schemas.microsoft.com/office/drawing/2014/main" id="{D033B6C7-08BA-786C-AF8A-717670204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!!Straight Connector">
            <a:extLst>
              <a:ext uri="{FF2B5EF4-FFF2-40B4-BE49-F238E27FC236}">
                <a16:creationId xmlns:a16="http://schemas.microsoft.com/office/drawing/2014/main" id="{14715CF2-0460-1DA2-B264-E8EA2F85D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345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F9CAF2-C632-3214-6CEF-E281C9DF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90F309-5DFE-3BC8-2F35-00D1B750B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40AA865-4CA1-7D4E-2ED4-8143B2D4F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AC711-C2D3-F515-13C7-B02DC4A0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5" name="!!plus graphic">
            <a:extLst>
              <a:ext uri="{FF2B5EF4-FFF2-40B4-BE49-F238E27FC236}">
                <a16:creationId xmlns:a16="http://schemas.microsoft.com/office/drawing/2014/main" id="{7E3E0D02-F864-C267-4752-3ECB400A5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!!circle graphic">
            <a:extLst>
              <a:ext uri="{FF2B5EF4-FFF2-40B4-BE49-F238E27FC236}">
                <a16:creationId xmlns:a16="http://schemas.microsoft.com/office/drawing/2014/main" id="{1113C902-0866-D0A5-6141-57085DA16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!!dot graphic">
            <a:extLst>
              <a:ext uri="{FF2B5EF4-FFF2-40B4-BE49-F238E27FC236}">
                <a16:creationId xmlns:a16="http://schemas.microsoft.com/office/drawing/2014/main" id="{4FE26454-7047-CD2F-B412-D9C301503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!!Straight Connector">
            <a:extLst>
              <a:ext uri="{FF2B5EF4-FFF2-40B4-BE49-F238E27FC236}">
                <a16:creationId xmlns:a16="http://schemas.microsoft.com/office/drawing/2014/main" id="{923213AF-D8CF-D5FB-982F-CE35A28D5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5CB4DA3-7A7E-27B2-D89E-BEA4994A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100" y="3299140"/>
            <a:ext cx="4508500" cy="299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C3E3FA-2E49-8089-BCF2-912412652EDC}"/>
              </a:ext>
            </a:extLst>
          </p:cNvPr>
          <p:cNvSpPr txBox="1"/>
          <p:nvPr/>
        </p:nvSpPr>
        <p:spPr>
          <a:xfrm>
            <a:off x="6003213" y="875194"/>
            <a:ext cx="6096000" cy="92333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a string could be retrieved from input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so undefined size at compile time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66845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388A-BE04-2499-8D4A-923A5E341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08604-5BEA-61F8-CBE4-202C1406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is memory safety?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9C8E9E-E884-467A-C919-454573AA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7583"/>
            <a:ext cx="3313919" cy="3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F7840-89A9-CF0F-E224-41AC5EC92A82}"/>
              </a:ext>
            </a:extLst>
          </p:cNvPr>
          <p:cNvSpPr txBox="1"/>
          <p:nvPr/>
        </p:nvSpPr>
        <p:spPr>
          <a:xfrm>
            <a:off x="4638261" y="2844033"/>
            <a:ext cx="7073348" cy="2031325"/>
          </a:xfrm>
          <a:prstGeom prst="rect">
            <a:avLst/>
          </a:prstGeom>
          <a:solidFill>
            <a:srgbClr val="1F1F1F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I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&gt;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60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items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"initial value is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-IE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5842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D85CC-D171-A706-8BC5-36897C76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B32F-ACAB-2B77-203E-F12400F8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is memory safety?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C5383C9-3C3C-1BAF-96ED-4D9B01B5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7583"/>
            <a:ext cx="3313919" cy="3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080D6-3BCB-5277-780E-042011135872}"/>
              </a:ext>
            </a:extLst>
          </p:cNvPr>
          <p:cNvSpPr txBox="1"/>
          <p:nvPr/>
        </p:nvSpPr>
        <p:spPr>
          <a:xfrm>
            <a:off x="6170828" y="5430199"/>
            <a:ext cx="4008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Output: initial value is 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B3416-4CBB-E126-7930-D21B071094E6}"/>
              </a:ext>
            </a:extLst>
          </p:cNvPr>
          <p:cNvSpPr txBox="1"/>
          <p:nvPr/>
        </p:nvSpPr>
        <p:spPr>
          <a:xfrm>
            <a:off x="4638261" y="2844033"/>
            <a:ext cx="7073348" cy="2031325"/>
          </a:xfrm>
          <a:prstGeom prst="rect">
            <a:avLst/>
          </a:prstGeom>
          <a:solidFill>
            <a:srgbClr val="1F1F1F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I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&gt;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60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items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"initial value is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-IE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2407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12A8D-C72E-F49C-4561-A8E3A67AB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8A363-8086-0DF1-B599-F7E36F25B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is memory safety?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092C49-2FD8-E6A3-3AFD-DFBD99FE1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7583"/>
            <a:ext cx="3313919" cy="3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5232C-810C-A27E-FF6E-688BF8281611}"/>
              </a:ext>
            </a:extLst>
          </p:cNvPr>
          <p:cNvSpPr txBox="1"/>
          <p:nvPr/>
        </p:nvSpPr>
        <p:spPr>
          <a:xfrm>
            <a:off x="4638261" y="2844033"/>
            <a:ext cx="7073348" cy="2308324"/>
          </a:xfrm>
          <a:prstGeom prst="rect">
            <a:avLst/>
          </a:prstGeom>
          <a:solidFill>
            <a:srgbClr val="1F1F1F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b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int main(){</a:t>
            </a: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int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= 60;</a:t>
            </a: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int items[5] = {1,2,3,4,5};</a:t>
            </a:r>
          </a:p>
          <a:p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items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// put one too many in items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("initial value is %d\n",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9659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8FB83-001E-0F05-0A6A-A6E058041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4B7F-8642-F22C-8232-0779303A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7" y="365125"/>
            <a:ext cx="11009243" cy="1325563"/>
          </a:xfrm>
        </p:spPr>
        <p:txBody>
          <a:bodyPr/>
          <a:lstStyle/>
          <a:p>
            <a:r>
              <a:rPr lang="en-IE" dirty="0"/>
              <a:t>What is memory safety? (-</a:t>
            </a:r>
            <a:r>
              <a:rPr lang="en-IE" dirty="0" err="1"/>
              <a:t>fno</a:t>
            </a:r>
            <a:r>
              <a:rPr lang="en-IE" dirty="0"/>
              <a:t>-stack-protector)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EFD249-FC24-8C00-AE30-B57B6FC44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7583"/>
            <a:ext cx="3313919" cy="3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3774B3-21C7-D4E6-0BC6-5AA4733C5BD7}"/>
              </a:ext>
            </a:extLst>
          </p:cNvPr>
          <p:cNvSpPr txBox="1"/>
          <p:nvPr/>
        </p:nvSpPr>
        <p:spPr>
          <a:xfrm>
            <a:off x="4638261" y="2844033"/>
            <a:ext cx="7073348" cy="2308324"/>
          </a:xfrm>
          <a:prstGeom prst="rect">
            <a:avLst/>
          </a:prstGeom>
          <a:solidFill>
            <a:srgbClr val="1F1F1F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b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int main(){</a:t>
            </a: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int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= 60;</a:t>
            </a: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int items[5] = {1,2,3,4,5};</a:t>
            </a:r>
          </a:p>
          <a:p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items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// put one too many in items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("initial value is %d\n",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E9A791-48EB-18E0-B9BC-B1D3B6EE4342}"/>
              </a:ext>
            </a:extLst>
          </p:cNvPr>
          <p:cNvSpPr txBox="1"/>
          <p:nvPr/>
        </p:nvSpPr>
        <p:spPr>
          <a:xfrm>
            <a:off x="5372932" y="5430199"/>
            <a:ext cx="59808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Output: initial value is 6, instead of 60</a:t>
            </a:r>
            <a:br>
              <a:rPr lang="en-IE" sz="2800" dirty="0"/>
            </a:br>
            <a:br>
              <a:rPr lang="en-IE" sz="2800" dirty="0"/>
            </a:br>
            <a:r>
              <a:rPr lang="en-IE" sz="2800" dirty="0"/>
              <a:t>This all happens on the stack!</a:t>
            </a:r>
          </a:p>
        </p:txBody>
      </p:sp>
    </p:spTree>
    <p:extLst>
      <p:ext uri="{BB962C8B-B14F-4D97-AF65-F5344CB8AC3E}">
        <p14:creationId xmlns:p14="http://schemas.microsoft.com/office/powerpoint/2010/main" val="2314928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B6211-C3B3-C69C-A8AB-79C765204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0A730-9902-127F-C904-11E2C9D15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7" y="365125"/>
            <a:ext cx="11009243" cy="1325563"/>
          </a:xfrm>
        </p:spPr>
        <p:txBody>
          <a:bodyPr/>
          <a:lstStyle/>
          <a:p>
            <a:r>
              <a:rPr lang="en-IE" dirty="0"/>
              <a:t>What is memory safety? (-</a:t>
            </a:r>
            <a:r>
              <a:rPr lang="en-IE" dirty="0" err="1"/>
              <a:t>fno</a:t>
            </a:r>
            <a:r>
              <a:rPr lang="en-IE" dirty="0"/>
              <a:t>-stack-protector)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91BF8B1-A6D1-0B8C-300B-C10D0288A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7583"/>
            <a:ext cx="3313919" cy="3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F62945-03F4-BDBB-7DFE-5F15AEF1CEEE}"/>
              </a:ext>
            </a:extLst>
          </p:cNvPr>
          <p:cNvSpPr txBox="1"/>
          <p:nvPr/>
        </p:nvSpPr>
        <p:spPr>
          <a:xfrm>
            <a:off x="4452129" y="2736311"/>
            <a:ext cx="71755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To make this happen, we have to disable compile time protections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It is a simple example to illustrate how lower level languages can open doors to bugs</a:t>
            </a:r>
          </a:p>
        </p:txBody>
      </p:sp>
    </p:spTree>
    <p:extLst>
      <p:ext uri="{BB962C8B-B14F-4D97-AF65-F5344CB8AC3E}">
        <p14:creationId xmlns:p14="http://schemas.microsoft.com/office/powerpoint/2010/main" val="599453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C45937F-261B-5B3E-1D81-FF5A3C2C3B14}"/>
              </a:ext>
            </a:extLst>
          </p:cNvPr>
          <p:cNvGrpSpPr/>
          <p:nvPr/>
        </p:nvGrpSpPr>
        <p:grpSpPr>
          <a:xfrm>
            <a:off x="0" y="10"/>
            <a:ext cx="12192000" cy="6857990"/>
            <a:chOff x="0" y="10"/>
            <a:chExt cx="12192000" cy="6857990"/>
          </a:xfrm>
        </p:grpSpPr>
        <p:pic>
          <p:nvPicPr>
            <p:cNvPr id="7" name="Picture 6" descr="A train bridge over water&#10;&#10;Description automatically generated with medium confidence">
              <a:extLst>
                <a:ext uri="{FF2B5EF4-FFF2-40B4-BE49-F238E27FC236}">
                  <a16:creationId xmlns:a16="http://schemas.microsoft.com/office/drawing/2014/main" id="{B58B6110-85BA-D61E-7C73-65A965EAA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70" b="13775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9146CF-C95F-4BC5-D996-FA8BCE030BF7}"/>
                </a:ext>
              </a:extLst>
            </p:cNvPr>
            <p:cNvSpPr txBox="1"/>
            <p:nvPr/>
          </p:nvSpPr>
          <p:spPr>
            <a:xfrm>
              <a:off x="0" y="6580991"/>
              <a:ext cx="21269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1200" b="0" i="0" dirty="0">
                  <a:solidFill>
                    <a:schemeClr val="bg1"/>
                  </a:solidFill>
                  <a:effectLst/>
                  <a:latin typeface="Proxima Nova"/>
                </a:rPr>
                <a:t>Photographer - David Bergin</a:t>
              </a:r>
              <a:endParaRPr lang="en-IE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C44278-D9C9-2392-3878-2A8051D1F55D}"/>
              </a:ext>
            </a:extLst>
          </p:cNvPr>
          <p:cNvSpPr txBox="1"/>
          <p:nvPr/>
        </p:nvSpPr>
        <p:spPr>
          <a:xfrm>
            <a:off x="4361753" y="2906625"/>
            <a:ext cx="4954525" cy="1938992"/>
          </a:xfrm>
          <a:prstGeom prst="rect">
            <a:avLst/>
          </a:prstGeom>
          <a:solidFill>
            <a:schemeClr val="accent2"/>
          </a:solidFill>
          <a:effectLst>
            <a:softEdge rad="178998"/>
          </a:effectLst>
        </p:spPr>
        <p:txBody>
          <a:bodyPr wrap="square" rtlCol="0">
            <a:spAutoFit/>
          </a:bodyPr>
          <a:lstStyle/>
          <a:p>
            <a:r>
              <a:rPr lang="en-IE" sz="1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461494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9365F-E160-1630-3B7D-6C100C5ED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68429" cy="870857"/>
          </a:xfrm>
        </p:spPr>
        <p:txBody>
          <a:bodyPr/>
          <a:lstStyle/>
          <a:p>
            <a:r>
              <a:rPr lang="en-IE" dirty="0"/>
              <a:t>Dynamic memory allocation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F7DC3-346A-C796-C96E-3AFF40E27442}"/>
              </a:ext>
            </a:extLst>
          </p:cNvPr>
          <p:cNvSpPr txBox="1"/>
          <p:nvPr/>
        </p:nvSpPr>
        <p:spPr>
          <a:xfrm>
            <a:off x="885371" y="870857"/>
            <a:ext cx="10943771" cy="590931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  // Dynamically allocate memory for an array of 10 integers</a:t>
            </a:r>
          </a:p>
          <a:p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  // This all happens on THE HEAP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malloc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));</a:t>
            </a: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1"/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lvl="1"/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"Memory allocation failed</a:t>
            </a:r>
            <a:r>
              <a:rPr lang="en-IE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en-IE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lvl="1"/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Populate the allocated memory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IE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lvl="1"/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]);</a:t>
            </a:r>
          </a:p>
          <a:p>
            <a:pPr lvl="1"/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lvl="1"/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Forget to free the allocated memory?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free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// &lt;-- If this line is missing, causing a MEMORY LEAK</a:t>
            </a:r>
          </a:p>
          <a:p>
            <a:pPr lvl="1"/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// if this lin</a:t>
            </a:r>
            <a:r>
              <a:rPr lang="en-IE" dirty="0">
                <a:solidFill>
                  <a:srgbClr val="6A9955"/>
                </a:solidFill>
                <a:latin typeface="Menlo" panose="020B0609030804020204" pitchFamily="49" charset="0"/>
              </a:rPr>
              <a:t>e is missing, causes</a:t>
            </a: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DANGLING POINTER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IE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C179BB-B2AF-1DE3-25A6-619EABC15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57" y="2772228"/>
            <a:ext cx="1839735" cy="203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947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0A4D34-332D-19B5-24B5-785DB97F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9043"/>
            <a:ext cx="7772400" cy="4128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3D479C-44EC-8FF4-3430-EF39EA721592}"/>
              </a:ext>
            </a:extLst>
          </p:cNvPr>
          <p:cNvSpPr txBox="1"/>
          <p:nvPr/>
        </p:nvSpPr>
        <p:spPr>
          <a:xfrm>
            <a:off x="1524000" y="4875196"/>
            <a:ext cx="100451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0" i="0" dirty="0">
                <a:solidFill>
                  <a:srgbClr val="0A2458"/>
                </a:solidFill>
                <a:effectLst/>
                <a:latin typeface="MercurySSm-Book-Pro_Web"/>
              </a:rPr>
              <a:t>“Some of the most infamous cyber events in history – the Morris worm of 1988, the Slammer worm of 2003, the Heartbleed vulnerability in 2014, the Trident exploit of 2016, the </a:t>
            </a:r>
            <a:r>
              <a:rPr lang="en-IE" b="0" i="0" dirty="0" err="1">
                <a:solidFill>
                  <a:srgbClr val="0A2458"/>
                </a:solidFill>
                <a:effectLst/>
                <a:latin typeface="MercurySSm-Book-Pro_Web"/>
              </a:rPr>
              <a:t>Blastpass</a:t>
            </a:r>
            <a:r>
              <a:rPr lang="en-IE" b="0" i="0" dirty="0">
                <a:solidFill>
                  <a:srgbClr val="0A2458"/>
                </a:solidFill>
                <a:effectLst/>
                <a:latin typeface="MercurySSm-Book-Pro_Web"/>
              </a:rPr>
              <a:t> exploit of 2023 – were headline-grabbing cyberattacks that caused real-world damage to the systems that society relies on every day. Underlying all of them is a common root cause: memory safety vulnerabilities.”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90480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2FD66-6B83-1DD6-BC39-C8BCF99E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79B-B3F2-C34A-36D2-35E09EFEE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E" dirty="0"/>
              <a:t>Come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A52EA-FE0E-9D64-A878-66A2DBCF1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736" y="1825625"/>
            <a:ext cx="8861898" cy="4351338"/>
          </a:xfrm>
        </p:spPr>
        <p:txBody>
          <a:bodyPr>
            <a:normAutofit lnSpcReduction="10000"/>
          </a:bodyPr>
          <a:lstStyle/>
          <a:p>
            <a:r>
              <a:rPr lang="en-IE" sz="2400" dirty="0"/>
              <a:t>Rust is a systems programming language </a:t>
            </a:r>
          </a:p>
          <a:p>
            <a:r>
              <a:rPr lang="en-IE" sz="2400" dirty="0"/>
              <a:t>It was created with reliability and performance at it’s core</a:t>
            </a:r>
          </a:p>
          <a:p>
            <a:r>
              <a:rPr lang="en-IE" sz="2400" dirty="0"/>
              <a:t>One of the main facets of this reliability is memory safety</a:t>
            </a:r>
          </a:p>
          <a:p>
            <a:r>
              <a:rPr lang="en-IE" sz="2400" dirty="0"/>
              <a:t>We have 2 areas of memory where we are concerned</a:t>
            </a:r>
          </a:p>
          <a:p>
            <a:pPr lvl="1"/>
            <a:r>
              <a:rPr lang="en-IE" sz="2000" dirty="0"/>
              <a:t>The Stack and the Heap</a:t>
            </a:r>
          </a:p>
          <a:p>
            <a:r>
              <a:rPr lang="en-IE" sz="2400" dirty="0"/>
              <a:t>Dynamic allocation of memory can cause issues such as:</a:t>
            </a:r>
          </a:p>
          <a:p>
            <a:pPr lvl="1"/>
            <a:r>
              <a:rPr lang="en-IE" sz="2000" dirty="0"/>
              <a:t>Memory leaks when forgetting to free memory</a:t>
            </a:r>
          </a:p>
          <a:p>
            <a:pPr lvl="1"/>
            <a:r>
              <a:rPr lang="en-IE" sz="2000" dirty="0"/>
              <a:t>Dangling pointers when we forget to nullify pointers </a:t>
            </a:r>
          </a:p>
          <a:p>
            <a:pPr lvl="1"/>
            <a:r>
              <a:rPr lang="en-IE" sz="2000" dirty="0"/>
              <a:t>Not mentioned: multiple pointers attempting to access data at once can cause “data races”, more on these later</a:t>
            </a:r>
          </a:p>
          <a:p>
            <a:r>
              <a:rPr lang="en-IE" sz="2400" dirty="0"/>
              <a:t>Even the White House is worried, so what makes more memory safe?</a:t>
            </a:r>
          </a:p>
        </p:txBody>
      </p:sp>
      <p:pic>
        <p:nvPicPr>
          <p:cNvPr id="17410" name="Picture 2" descr="The Melting Face Emoji Has Already Won Us Over - The New York Times">
            <a:extLst>
              <a:ext uri="{FF2B5EF4-FFF2-40B4-BE49-F238E27FC236}">
                <a16:creationId xmlns:a16="http://schemas.microsoft.com/office/drawing/2014/main" id="{E66B3AE6-1338-D7B2-55A5-8CFFEED82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6" r="19473" b="-2"/>
          <a:stretch/>
        </p:blipFill>
        <p:spPr bwMode="auto">
          <a:xfrm>
            <a:off x="8852542" y="2071900"/>
            <a:ext cx="2981908" cy="298190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30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0C02A-39B0-B178-9BE0-211BFC6D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28" y="5358141"/>
            <a:ext cx="10515600" cy="94266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Well to improve performance, Rust does not use Garbage Collection to manage memory.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(This is also to enable memory restricted use cases)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759916-BC37-00D4-1CA4-A5DB4186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8209" y="171710"/>
            <a:ext cx="8612531" cy="462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885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4BD5AD-14A9-6B8F-C972-8EC2FD376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39812E5-E189-7AA1-3900-14AE118D8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88973-8C10-CD85-A192-D18538F63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Rust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has… Ownership!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6B75E1-63B8-5E7C-FEB1-A572D7C75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389" y="1977031"/>
            <a:ext cx="3765221" cy="2823915"/>
          </a:xfrm>
          <a:prstGeom prst="rect">
            <a:avLst/>
          </a:prstGeom>
          <a:noFill/>
          <a:effectLst>
            <a:softEdge rad="74363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479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9CF021-5547-F45B-135E-02A4161ADC65}"/>
              </a:ext>
            </a:extLst>
          </p:cNvPr>
          <p:cNvSpPr txBox="1"/>
          <p:nvPr/>
        </p:nvSpPr>
        <p:spPr>
          <a:xfrm>
            <a:off x="3664857" y="2842242"/>
            <a:ext cx="4862286" cy="175432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s2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 world"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47B23-EA21-0A6A-03A3-1BA5A59B9243}"/>
              </a:ext>
            </a:extLst>
          </p:cNvPr>
          <p:cNvSpPr txBox="1"/>
          <p:nvPr/>
        </p:nvSpPr>
        <p:spPr>
          <a:xfrm>
            <a:off x="1992954" y="109717"/>
            <a:ext cx="88631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0" i="1" dirty="0">
                <a:solidFill>
                  <a:schemeClr val="bg1"/>
                </a:solidFill>
                <a:effectLst/>
              </a:rPr>
              <a:t>Ownership</a:t>
            </a:r>
            <a:r>
              <a:rPr lang="en-IE" b="0" i="0" dirty="0">
                <a:solidFill>
                  <a:schemeClr val="bg1"/>
                </a:solidFill>
                <a:effectLst/>
              </a:rPr>
              <a:t> is a set of rules that govern how a Rust program manages memory</a:t>
            </a:r>
          </a:p>
          <a:p>
            <a:endParaRPr lang="en-IE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chemeClr val="bg1"/>
                </a:solidFill>
                <a:effectLst/>
              </a:rPr>
              <a:t>Each value in Rust has an </a:t>
            </a:r>
            <a:r>
              <a:rPr lang="en-IE" b="0" i="1" dirty="0">
                <a:solidFill>
                  <a:schemeClr val="bg1"/>
                </a:solidFill>
                <a:effectLst/>
              </a:rPr>
              <a:t>owner</a:t>
            </a:r>
            <a:r>
              <a:rPr lang="en-IE" b="0" i="0" dirty="0">
                <a:solidFill>
                  <a:schemeClr val="bg1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chemeClr val="bg1"/>
                </a:solidFill>
                <a:effectLst/>
              </a:rPr>
              <a:t>There can only be one owner at a time.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chemeClr val="bg1"/>
                </a:solidFill>
                <a:effectLst/>
              </a:rPr>
              <a:t>When the owner goes out of scope, the value will be dropped and memory freed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E" dirty="0">
              <a:solidFill>
                <a:schemeClr val="bg1"/>
              </a:solidFill>
            </a:endParaRPr>
          </a:p>
          <a:p>
            <a:pPr algn="l"/>
            <a:r>
              <a:rPr lang="en-IE" dirty="0">
                <a:solidFill>
                  <a:schemeClr val="bg1"/>
                </a:solidFill>
              </a:rPr>
              <a:t>We will be introduced to the idea of MOVE and BORROW</a:t>
            </a:r>
            <a:endParaRPr lang="en-IE" b="0" i="0" dirty="0">
              <a:solidFill>
                <a:schemeClr val="bg1"/>
              </a:solidFill>
              <a:effectLst/>
            </a:endParaRPr>
          </a:p>
          <a:p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8AC9-8350-48C3-BB90-6829CCCB9586}"/>
              </a:ext>
            </a:extLst>
          </p:cNvPr>
          <p:cNvSpPr txBox="1"/>
          <p:nvPr/>
        </p:nvSpPr>
        <p:spPr>
          <a:xfrm>
            <a:off x="1992954" y="5103674"/>
            <a:ext cx="82060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chemeClr val="bg1"/>
                </a:solidFill>
                <a:effectLst/>
              </a:rPr>
              <a:t>Consider the above, if coming from Java or JavaScript we might expect the output to be “hello, world”.</a:t>
            </a:r>
          </a:p>
          <a:p>
            <a:endParaRPr lang="en-IE" dirty="0">
              <a:solidFill>
                <a:schemeClr val="bg1"/>
              </a:solidFill>
            </a:endParaRPr>
          </a:p>
          <a:p>
            <a:r>
              <a:rPr lang="en-IE" dirty="0">
                <a:solidFill>
                  <a:schemeClr val="bg1"/>
                </a:solidFill>
              </a:rPr>
              <a:t>However if we compile…..</a:t>
            </a:r>
          </a:p>
        </p:txBody>
      </p:sp>
    </p:spTree>
    <p:extLst>
      <p:ext uri="{BB962C8B-B14F-4D97-AF65-F5344CB8AC3E}">
        <p14:creationId xmlns:p14="http://schemas.microsoft.com/office/powerpoint/2010/main" val="2178510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756CA-9616-1B55-D80C-A98FCFC1F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2D474D-781F-D99A-7804-560D112AD042}"/>
              </a:ext>
            </a:extLst>
          </p:cNvPr>
          <p:cNvSpPr txBox="1"/>
          <p:nvPr/>
        </p:nvSpPr>
        <p:spPr>
          <a:xfrm>
            <a:off x="3664857" y="113556"/>
            <a:ext cx="4862286" cy="156966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 world"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E1202F-416C-67FC-155F-D404AB00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097" y="1902841"/>
            <a:ext cx="8745805" cy="43818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7DBF4-63BA-62EE-F219-D8F76A4A0C13}"/>
              </a:ext>
            </a:extLst>
          </p:cNvPr>
          <p:cNvSpPr txBox="1"/>
          <p:nvPr/>
        </p:nvSpPr>
        <p:spPr>
          <a:xfrm>
            <a:off x="4358183" y="6396335"/>
            <a:ext cx="3475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>
                <a:solidFill>
                  <a:schemeClr val="bg1"/>
                </a:solidFill>
              </a:rPr>
              <a:t>This is compiler output!!!</a:t>
            </a:r>
          </a:p>
        </p:txBody>
      </p:sp>
    </p:spTree>
    <p:extLst>
      <p:ext uri="{BB962C8B-B14F-4D97-AF65-F5344CB8AC3E}">
        <p14:creationId xmlns:p14="http://schemas.microsoft.com/office/powerpoint/2010/main" val="1596281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CF3DE3-0BAF-EADF-14CB-12374252F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840C2F-9F5F-524A-7C1C-1FC966BF841C}"/>
              </a:ext>
            </a:extLst>
          </p:cNvPr>
          <p:cNvSpPr txBox="1"/>
          <p:nvPr/>
        </p:nvSpPr>
        <p:spPr>
          <a:xfrm>
            <a:off x="3664857" y="62781"/>
            <a:ext cx="4862286" cy="156966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 world"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83E5A-3E0C-B9C2-D3DF-489745089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14" y="1797957"/>
            <a:ext cx="4546600" cy="459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6046E-C051-A121-ADC9-C82C281784DE}"/>
              </a:ext>
            </a:extLst>
          </p:cNvPr>
          <p:cNvSpPr txBox="1"/>
          <p:nvPr/>
        </p:nvSpPr>
        <p:spPr>
          <a:xfrm>
            <a:off x="5514928" y="2019165"/>
            <a:ext cx="64933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0" i="0" dirty="0">
                <a:solidFill>
                  <a:schemeClr val="bg1"/>
                </a:solidFill>
                <a:effectLst/>
              </a:rPr>
              <a:t>The compil</a:t>
            </a:r>
            <a:r>
              <a:rPr lang="en-IE" sz="2400" dirty="0">
                <a:solidFill>
                  <a:schemeClr val="bg1"/>
                </a:solidFill>
              </a:rPr>
              <a:t>er throws an error because we’ve moved OWNERSHIP from s1 to s2 and then attempted to us s1 after that.</a:t>
            </a:r>
          </a:p>
          <a:p>
            <a:endParaRPr lang="en-IE" sz="2400" b="0" i="0" dirty="0">
              <a:solidFill>
                <a:schemeClr val="bg1"/>
              </a:solidFill>
              <a:effectLst/>
            </a:endParaRPr>
          </a:p>
          <a:p>
            <a:r>
              <a:rPr lang="en-IE" sz="2400" b="0" i="0" dirty="0">
                <a:solidFill>
                  <a:schemeClr val="bg1"/>
                </a:solidFill>
                <a:effectLst/>
              </a:rPr>
              <a:t>This is similar to a shallow copy, that is copying the pointer, length, and capacity without copying the data.</a:t>
            </a:r>
          </a:p>
          <a:p>
            <a:endParaRPr lang="en-IE" sz="2400" dirty="0">
              <a:solidFill>
                <a:schemeClr val="bg1"/>
              </a:solidFill>
            </a:endParaRPr>
          </a:p>
          <a:p>
            <a:r>
              <a:rPr lang="en-IE" sz="2400" b="0" i="0" dirty="0">
                <a:solidFill>
                  <a:schemeClr val="bg1"/>
                </a:solidFill>
                <a:effectLst/>
              </a:rPr>
              <a:t>But because Rust also invalidates the first variable, instead of being called a shallow copy, it’s known as a </a:t>
            </a:r>
            <a:r>
              <a:rPr lang="en-IE" sz="2400" b="1" i="1" dirty="0">
                <a:solidFill>
                  <a:schemeClr val="bg1"/>
                </a:solidFill>
                <a:effectLst/>
              </a:rPr>
              <a:t>MOVE</a:t>
            </a:r>
            <a:r>
              <a:rPr lang="en-IE" sz="2400" b="0" i="0" dirty="0">
                <a:solidFill>
                  <a:schemeClr val="bg1"/>
                </a:solidFill>
                <a:effectLst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5402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C5809D-ECD1-130F-ECEB-A71E4CF96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82FB3A-0012-45B6-8C5C-F9D1488FF4F7}"/>
              </a:ext>
            </a:extLst>
          </p:cNvPr>
          <p:cNvSpPr txBox="1"/>
          <p:nvPr/>
        </p:nvSpPr>
        <p:spPr>
          <a:xfrm>
            <a:off x="3664857" y="62781"/>
            <a:ext cx="4862286" cy="156966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 world"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355FB-2111-44C2-11C5-E9D460B1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14" y="1797957"/>
            <a:ext cx="4546600" cy="459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7434A1-8DD3-4672-8625-D856329D498E}"/>
              </a:ext>
            </a:extLst>
          </p:cNvPr>
          <p:cNvSpPr txBox="1"/>
          <p:nvPr/>
        </p:nvSpPr>
        <p:spPr>
          <a:xfrm>
            <a:off x="5479954" y="2690336"/>
            <a:ext cx="60943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>
                <a:solidFill>
                  <a:schemeClr val="bg1"/>
                </a:solidFill>
              </a:rPr>
              <a:t>This is the a rule of ownership, a value on the heap can only have one owner</a:t>
            </a:r>
          </a:p>
          <a:p>
            <a:endParaRPr lang="en-IE" sz="1800" dirty="0">
              <a:solidFill>
                <a:schemeClr val="bg1"/>
              </a:solidFill>
            </a:endParaRPr>
          </a:p>
          <a:p>
            <a:r>
              <a:rPr lang="en-IE" sz="1800" dirty="0">
                <a:solidFill>
                  <a:schemeClr val="bg1"/>
                </a:solidFill>
              </a:rPr>
              <a:t>This prevents us creating multiple references to objects on the heap, thus reducing the possibility of a memory leak</a:t>
            </a:r>
          </a:p>
        </p:txBody>
      </p:sp>
    </p:spTree>
    <p:extLst>
      <p:ext uri="{BB962C8B-B14F-4D97-AF65-F5344CB8AC3E}">
        <p14:creationId xmlns:p14="http://schemas.microsoft.com/office/powerpoint/2010/main" val="2555117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Rectangle 1639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10 Obi-Wan Kenobi Lines That Prove He's an Icon">
            <a:extLst>
              <a:ext uri="{FF2B5EF4-FFF2-40B4-BE49-F238E27FC236}">
                <a16:creationId xmlns:a16="http://schemas.microsoft.com/office/drawing/2014/main" id="{303A4BE3-8BEF-B595-ADA5-D05B5842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DDA7F-D6D0-DC0F-B691-8E19CB30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This gets even weirder with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D4661-76FB-19E5-2D4C-FEBD01565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Well, weird, from a certain point of view</a:t>
            </a:r>
          </a:p>
        </p:txBody>
      </p:sp>
    </p:spTree>
    <p:extLst>
      <p:ext uri="{BB962C8B-B14F-4D97-AF65-F5344CB8AC3E}">
        <p14:creationId xmlns:p14="http://schemas.microsoft.com/office/powerpoint/2010/main" val="296954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1D3D19-F5C5-FD2A-EDB1-CE1E06C3371C}"/>
              </a:ext>
            </a:extLst>
          </p:cNvPr>
          <p:cNvSpPr txBox="1"/>
          <p:nvPr/>
        </p:nvSpPr>
        <p:spPr>
          <a:xfrm>
            <a:off x="1789042" y="2809605"/>
            <a:ext cx="8613912" cy="193899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4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4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4000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en-IE" sz="4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4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4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"Hello, world"</a:t>
            </a:r>
            <a:r>
              <a:rPr lang="en-IE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91970C-B119-24B4-2A60-FB4DD903921E}"/>
              </a:ext>
            </a:extLst>
          </p:cNvPr>
          <p:cNvSpPr txBox="1">
            <a:spLocks/>
          </p:cNvSpPr>
          <p:nvPr/>
        </p:nvSpPr>
        <p:spPr>
          <a:xfrm>
            <a:off x="5255197" y="313980"/>
            <a:ext cx="1681603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</a:t>
            </a:r>
          </a:p>
        </p:txBody>
      </p:sp>
    </p:spTree>
    <p:extLst>
      <p:ext uri="{BB962C8B-B14F-4D97-AF65-F5344CB8AC3E}">
        <p14:creationId xmlns:p14="http://schemas.microsoft.com/office/powerpoint/2010/main" val="1636059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F68D2E-2C56-B951-83D1-B4CE04043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72FAD0-0D37-4CBE-6802-CDABDB972E4D}"/>
              </a:ext>
            </a:extLst>
          </p:cNvPr>
          <p:cNvSpPr txBox="1"/>
          <p:nvPr/>
        </p:nvSpPr>
        <p:spPr>
          <a:xfrm>
            <a:off x="3654107" y="1859339"/>
            <a:ext cx="6131920" cy="31393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 // we pass s to another function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takes_ownership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takes_ownership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3748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276C09-E13F-8F85-6B76-28DC45810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737FB2-A9AB-29E9-F59D-F325BE0F14A0}"/>
              </a:ext>
            </a:extLst>
          </p:cNvPr>
          <p:cNvSpPr txBox="1"/>
          <p:nvPr/>
        </p:nvSpPr>
        <p:spPr>
          <a:xfrm>
            <a:off x="132695" y="2124349"/>
            <a:ext cx="5561814" cy="2123658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 // we pass s to another function</a:t>
            </a:r>
            <a:endParaRPr lang="en-IE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takes_ownership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-IE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takes_ownership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61EF5D-BE57-57E2-719C-79F8930CF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83" y="715054"/>
            <a:ext cx="7772400" cy="5135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A5CCD0-C7E0-0778-15AE-2A952CCCA222}"/>
              </a:ext>
            </a:extLst>
          </p:cNvPr>
          <p:cNvSpPr txBox="1"/>
          <p:nvPr/>
        </p:nvSpPr>
        <p:spPr>
          <a:xfrm>
            <a:off x="5876340" y="6046487"/>
            <a:ext cx="413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>
                <a:solidFill>
                  <a:schemeClr val="bg1"/>
                </a:solidFill>
              </a:rPr>
              <a:t>Again, this is compiler output</a:t>
            </a:r>
          </a:p>
        </p:txBody>
      </p:sp>
    </p:spTree>
    <p:extLst>
      <p:ext uri="{BB962C8B-B14F-4D97-AF65-F5344CB8AC3E}">
        <p14:creationId xmlns:p14="http://schemas.microsoft.com/office/powerpoint/2010/main" val="1680871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0C4C56-3054-7831-E558-DE79265C3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A747AE-EB8C-E2F4-9B37-F69C9940C298}"/>
              </a:ext>
            </a:extLst>
          </p:cNvPr>
          <p:cNvSpPr txBox="1"/>
          <p:nvPr/>
        </p:nvSpPr>
        <p:spPr>
          <a:xfrm>
            <a:off x="132694" y="1994170"/>
            <a:ext cx="7649433" cy="31393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 // we pass s to another function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takes_ownership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takes_ownership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2A55F-D5AC-B168-D31B-0FF74D527F78}"/>
              </a:ext>
            </a:extLst>
          </p:cNvPr>
          <p:cNvSpPr txBox="1"/>
          <p:nvPr/>
        </p:nvSpPr>
        <p:spPr>
          <a:xfrm>
            <a:off x="6096000" y="2409668"/>
            <a:ext cx="579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bg1"/>
                </a:solidFill>
              </a:rPr>
              <a:t>We are transferring OWNERSHIP of “s” to the function we are calling</a:t>
            </a:r>
            <a:br>
              <a:rPr lang="en-IE" sz="2400" dirty="0">
                <a:solidFill>
                  <a:schemeClr val="bg1"/>
                </a:solidFill>
              </a:rPr>
            </a:br>
            <a:br>
              <a:rPr lang="en-IE" sz="2400" dirty="0">
                <a:solidFill>
                  <a:schemeClr val="bg1"/>
                </a:solidFill>
              </a:rPr>
            </a:br>
            <a:r>
              <a:rPr lang="en-IE" sz="2400" dirty="0">
                <a:solidFill>
                  <a:schemeClr val="bg1"/>
                </a:solidFill>
              </a:rPr>
              <a:t>When that function ends, ”s” is DROPPED as it’s new owner is no longer in scope, even though it is still in scope in main.</a:t>
            </a:r>
          </a:p>
        </p:txBody>
      </p:sp>
    </p:spTree>
    <p:extLst>
      <p:ext uri="{BB962C8B-B14F-4D97-AF65-F5344CB8AC3E}">
        <p14:creationId xmlns:p14="http://schemas.microsoft.com/office/powerpoint/2010/main" val="482541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D25C2-A649-A0C7-150A-92E9E092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So, we can’t pass a variable to a function and use it afterwards?</a:t>
            </a:r>
          </a:p>
        </p:txBody>
      </p:sp>
      <p:pic>
        <p:nvPicPr>
          <p:cNvPr id="10242" name="Picture 2" descr="Star Wars II Obi-wan [visible confusion] HD Template - 6432*3216 :  r/MemeRestoration">
            <a:extLst>
              <a:ext uri="{FF2B5EF4-FFF2-40B4-BE49-F238E27FC236}">
                <a16:creationId xmlns:a16="http://schemas.microsoft.com/office/drawing/2014/main" id="{3E615589-59A2-4680-C784-4448CBFFA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281" y="2865876"/>
            <a:ext cx="5941438" cy="297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984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401CF-3C09-B0EB-58F5-C5775363D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IE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 and Borrowing</a:t>
            </a:r>
          </a:p>
        </p:txBody>
      </p:sp>
      <p:pic>
        <p:nvPicPr>
          <p:cNvPr id="5122" name="Picture 2" descr="South Park&quot; Gnomes (TV Episode 1998) - IMDb">
            <a:extLst>
              <a:ext uri="{FF2B5EF4-FFF2-40B4-BE49-F238E27FC236}">
                <a16:creationId xmlns:a16="http://schemas.microsoft.com/office/drawing/2014/main" id="{EDED0F1F-D21A-4C62-7439-7F8F7BC6A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46" b="1748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DB126-BC1B-B4E9-76A9-A5F508B5E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8962" y="3752850"/>
            <a:ext cx="8583038" cy="2452687"/>
          </a:xfrm>
        </p:spPr>
        <p:txBody>
          <a:bodyPr anchor="ctr">
            <a:normAutofit/>
          </a:bodyPr>
          <a:lstStyle/>
          <a:p>
            <a:r>
              <a:rPr lang="en-IE" sz="2400" dirty="0"/>
              <a:t>We must create a REFERENCE and pass that to our function</a:t>
            </a:r>
          </a:p>
          <a:p>
            <a:r>
              <a:rPr lang="en-IE" sz="2400" dirty="0"/>
              <a:t>And use this REFERENCE to BORROW</a:t>
            </a:r>
          </a:p>
          <a:p>
            <a:r>
              <a:rPr lang="en-IE" sz="2400" dirty="0"/>
              <a:t>We can create a reference using &amp;</a:t>
            </a:r>
          </a:p>
        </p:txBody>
      </p:sp>
    </p:spTree>
    <p:extLst>
      <p:ext uri="{BB962C8B-B14F-4D97-AF65-F5344CB8AC3E}">
        <p14:creationId xmlns:p14="http://schemas.microsoft.com/office/powerpoint/2010/main" val="2806237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94B83F-9F8F-E034-3178-C0678D01D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95A946-5CF6-550F-4A7B-64BC7295D0DE}"/>
              </a:ext>
            </a:extLst>
          </p:cNvPr>
          <p:cNvSpPr txBox="1"/>
          <p:nvPr/>
        </p:nvSpPr>
        <p:spPr>
          <a:xfrm>
            <a:off x="2682712" y="690764"/>
            <a:ext cx="6826576" cy="255454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wil</a:t>
            </a:r>
            <a:r>
              <a:rPr lang="en-IE" sz="1600" dirty="0">
                <a:solidFill>
                  <a:srgbClr val="6A9955"/>
                </a:solidFill>
                <a:latin typeface="Menlo" panose="020B0609030804020204" pitchFamily="49" charset="0"/>
              </a:rPr>
              <a:t>l get same error here</a:t>
            </a:r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length of '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 is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2C8D0-0794-47AD-1B87-62CAB500F4EB}"/>
              </a:ext>
            </a:extLst>
          </p:cNvPr>
          <p:cNvSpPr txBox="1"/>
          <p:nvPr/>
        </p:nvSpPr>
        <p:spPr>
          <a:xfrm>
            <a:off x="2684284" y="3835575"/>
            <a:ext cx="6826576" cy="2554545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&amp; HERE!</a:t>
            </a:r>
            <a:endParaRPr lang="en-IE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length of '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 is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&amp; HERE!</a:t>
            </a:r>
            <a:endParaRPr lang="en-IE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rust automatically dereferences</a:t>
            </a:r>
            <a:endParaRPr lang="en-IE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104523-E932-069F-57B7-A802B7ED8062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096000" y="3245309"/>
            <a:ext cx="1572" cy="590266"/>
          </a:xfrm>
          <a:prstGeom prst="straightConnector1">
            <a:avLst/>
          </a:prstGeom>
          <a:ln w="139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2355AA-30EE-AE01-EDF5-258A0E64BA8D}"/>
              </a:ext>
            </a:extLst>
          </p:cNvPr>
          <p:cNvSpPr txBox="1"/>
          <p:nvPr/>
        </p:nvSpPr>
        <p:spPr>
          <a:xfrm>
            <a:off x="6741268" y="3022425"/>
            <a:ext cx="4890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Passing a reference does not change ownership</a:t>
            </a:r>
          </a:p>
        </p:txBody>
      </p:sp>
    </p:spTree>
    <p:extLst>
      <p:ext uri="{BB962C8B-B14F-4D97-AF65-F5344CB8AC3E}">
        <p14:creationId xmlns:p14="http://schemas.microsoft.com/office/powerpoint/2010/main" val="2116937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6FE946-8052-9F94-2572-D55328B9D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D92867-19C1-39AD-EE06-629A5FED0D53}"/>
              </a:ext>
            </a:extLst>
          </p:cNvPr>
          <p:cNvSpPr txBox="1"/>
          <p:nvPr/>
        </p:nvSpPr>
        <p:spPr>
          <a:xfrm>
            <a:off x="2682712" y="874455"/>
            <a:ext cx="6826576" cy="2554545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&amp; HERE!</a:t>
            </a:r>
            <a:endParaRPr lang="en-IE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length of '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 is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&amp; HERE!</a:t>
            </a:r>
            <a:endParaRPr lang="en-IE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rust automatically dereferences</a:t>
            </a:r>
            <a:endParaRPr lang="en-IE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6ACD92-9235-9FC6-7CF4-510CA28D2142}"/>
              </a:ext>
            </a:extLst>
          </p:cNvPr>
          <p:cNvSpPr txBox="1"/>
          <p:nvPr/>
        </p:nvSpPr>
        <p:spPr>
          <a:xfrm>
            <a:off x="1945533" y="4827876"/>
            <a:ext cx="7714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bg1"/>
                </a:solidFill>
              </a:rPr>
              <a:t>We call the action of creating a reference </a:t>
            </a:r>
            <a:r>
              <a:rPr lang="en-IE" sz="2400" b="1" i="1" dirty="0">
                <a:solidFill>
                  <a:schemeClr val="bg1"/>
                </a:solidFill>
              </a:rPr>
              <a:t>BORROWING</a:t>
            </a:r>
          </a:p>
          <a:p>
            <a:endParaRPr lang="en-IE" sz="2400" b="1" i="1" dirty="0">
              <a:solidFill>
                <a:schemeClr val="bg1"/>
              </a:solidFill>
            </a:endParaRPr>
          </a:p>
          <a:p>
            <a:r>
              <a:rPr lang="en-IE" sz="2400" dirty="0">
                <a:solidFill>
                  <a:schemeClr val="bg1"/>
                </a:solidFill>
              </a:rPr>
              <a:t>We cannot edit what we have borrowed, well we can but not without making changes, but first….</a:t>
            </a:r>
          </a:p>
        </p:txBody>
      </p:sp>
    </p:spTree>
    <p:extLst>
      <p:ext uri="{BB962C8B-B14F-4D97-AF65-F5344CB8AC3E}">
        <p14:creationId xmlns:p14="http://schemas.microsoft.com/office/powerpoint/2010/main" val="14606260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B25BA-35BE-B482-4091-B7428BE6A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E"/>
              <a:t>Recap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7AA76-9C84-220E-29C9-EAF60C31D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736" y="1825625"/>
            <a:ext cx="8861898" cy="4351338"/>
          </a:xfrm>
        </p:spPr>
        <p:txBody>
          <a:bodyPr>
            <a:normAutofit/>
          </a:bodyPr>
          <a:lstStyle/>
          <a:p>
            <a:r>
              <a:rPr lang="en-IE" sz="2400" dirty="0"/>
              <a:t>Rust enforces a single owner on data stored in the heap</a:t>
            </a:r>
          </a:p>
          <a:p>
            <a:r>
              <a:rPr lang="en-IE" sz="2400" dirty="0"/>
              <a:t>Reassigning, s2=s1, will MOVE and change ownership, invalidating the original owner</a:t>
            </a:r>
          </a:p>
          <a:p>
            <a:r>
              <a:rPr lang="en-IE" sz="2400" dirty="0"/>
              <a:t>This ensures we have no dangling REFERENCES causing memory leaks</a:t>
            </a:r>
          </a:p>
          <a:p>
            <a:r>
              <a:rPr lang="en-IE" sz="2400" dirty="0"/>
              <a:t>The Rust compiler impressively protects both the stack and the heap</a:t>
            </a:r>
          </a:p>
          <a:p>
            <a:r>
              <a:rPr lang="en-IE" sz="2400" dirty="0"/>
              <a:t>We can use REFERENCES to BORROW a value in another function</a:t>
            </a:r>
          </a:p>
          <a:p>
            <a:r>
              <a:rPr lang="en-IE" sz="2400" dirty="0"/>
              <a:t>However, these references are immutable!</a:t>
            </a:r>
          </a:p>
        </p:txBody>
      </p:sp>
      <p:pic>
        <p:nvPicPr>
          <p:cNvPr id="17410" name="Picture 2" descr="The Melting Face Emoji Has Already Won Us Over - The New York Times">
            <a:extLst>
              <a:ext uri="{FF2B5EF4-FFF2-40B4-BE49-F238E27FC236}">
                <a16:creationId xmlns:a16="http://schemas.microsoft.com/office/drawing/2014/main" id="{2E606AA3-48C5-346F-3FB1-0BAF5A593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6" r="19473" b="-2"/>
          <a:stretch/>
        </p:blipFill>
        <p:spPr bwMode="auto">
          <a:xfrm>
            <a:off x="8852542" y="2071900"/>
            <a:ext cx="2981908" cy="298190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19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047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58372-35DC-7435-14D2-EF0D05C90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IE" sz="5400"/>
              <a:t>Immutability</a:t>
            </a:r>
          </a:p>
        </p:txBody>
      </p:sp>
      <p:pic>
        <p:nvPicPr>
          <p:cNvPr id="2050" name="Picture 2" descr="The ParentNormal on X: &quot;I used to think it was wrong to glue Legos,  particularly after The Lego Movie. But I can't keep watching our creations  be destroyed, so in my new">
            <a:extLst>
              <a:ext uri="{FF2B5EF4-FFF2-40B4-BE49-F238E27FC236}">
                <a16:creationId xmlns:a16="http://schemas.microsoft.com/office/drawing/2014/main" id="{2A5BEF01-E0B1-83A4-6418-5ECD9B6B9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" r="34521" b="-1"/>
          <a:stretch/>
        </p:blipFill>
        <p:spPr bwMode="auto">
          <a:xfrm>
            <a:off x="315881" y="286914"/>
            <a:ext cx="5458968" cy="3871712"/>
          </a:xfrm>
          <a:prstGeom prst="rect">
            <a:avLst/>
          </a:prstGeom>
          <a:noFill/>
          <a:effectLst>
            <a:softEdge rad="341899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7D57B-5F4C-51A4-3DC2-0DD14AB72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IE" sz="2200" dirty="0"/>
              <a:t>Rust enforces immutability by default, that is, you cannot change, for example, the value of a variable</a:t>
            </a:r>
          </a:p>
          <a:p>
            <a:r>
              <a:rPr lang="en-IE" sz="2200" dirty="0"/>
              <a:t>We need to intentionally define a variable as mutable, that is, we can change the value of the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207CC-6CF4-1EB8-D1B9-C2E39162E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81" y="4863236"/>
            <a:ext cx="5057167" cy="1450286"/>
          </a:xfrm>
          <a:prstGeom prst="rect">
            <a:avLst/>
          </a:prstGeom>
          <a:effectLst>
            <a:softEdge rad="21311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12BE96-DDDC-3727-022C-FFA204C7E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252" y="4811559"/>
            <a:ext cx="3897644" cy="1450287"/>
          </a:xfrm>
          <a:prstGeom prst="rect">
            <a:avLst/>
          </a:prstGeom>
          <a:effectLst>
            <a:softEdge rad="24500"/>
          </a:effectLst>
        </p:spPr>
      </p:pic>
    </p:spTree>
    <p:extLst>
      <p:ext uri="{BB962C8B-B14F-4D97-AF65-F5344CB8AC3E}">
        <p14:creationId xmlns:p14="http://schemas.microsoft.com/office/powerpoint/2010/main" val="1274500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75AB8-1571-1AF9-9A7B-2B578836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Mutable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62B86-A81F-498F-E9FC-97C45DE96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8664"/>
          </a:xfrm>
        </p:spPr>
        <p:txBody>
          <a:bodyPr/>
          <a:lstStyle/>
          <a:p>
            <a:r>
              <a:rPr lang="en-IE" dirty="0"/>
              <a:t>References are immutable by default, so the following would throw a compile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92D05-56B5-25F6-2767-661072153E8C}"/>
              </a:ext>
            </a:extLst>
          </p:cNvPr>
          <p:cNvSpPr txBox="1"/>
          <p:nvPr/>
        </p:nvSpPr>
        <p:spPr>
          <a:xfrm>
            <a:off x="3074953" y="3211335"/>
            <a:ext cx="6042093" cy="258532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change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change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b="0" u="sng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push_str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 world"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9419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03FA60-B430-C619-AAF5-874BEB49C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786DCF7-AE9A-9A1A-F051-84C237253377}"/>
              </a:ext>
            </a:extLst>
          </p:cNvPr>
          <p:cNvSpPr txBox="1">
            <a:spLocks/>
          </p:cNvSpPr>
          <p:nvPr/>
        </p:nvSpPr>
        <p:spPr>
          <a:xfrm>
            <a:off x="3451205" y="304252"/>
            <a:ext cx="5289586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 or Rusty?</a:t>
            </a:r>
          </a:p>
        </p:txBody>
      </p:sp>
    </p:spTree>
    <p:extLst>
      <p:ext uri="{BB962C8B-B14F-4D97-AF65-F5344CB8AC3E}">
        <p14:creationId xmlns:p14="http://schemas.microsoft.com/office/powerpoint/2010/main" val="648082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FE63-1DD8-4D3C-C212-771A1458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F84C3-8706-FD24-C4AE-935329E2B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Mutable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CE08C-647B-4BB7-69DE-B5066E992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8664"/>
          </a:xfrm>
        </p:spPr>
        <p:txBody>
          <a:bodyPr/>
          <a:lstStyle/>
          <a:p>
            <a:r>
              <a:rPr lang="en-IE" dirty="0"/>
              <a:t>To allow editing of our value via reference, we can use mutable 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74B2A-8C17-E687-1871-319904167058}"/>
              </a:ext>
            </a:extLst>
          </p:cNvPr>
          <p:cNvSpPr txBox="1"/>
          <p:nvPr/>
        </p:nvSpPr>
        <p:spPr>
          <a:xfrm>
            <a:off x="273388" y="3318339"/>
            <a:ext cx="5378382" cy="258532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change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change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b="0" u="sng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push_str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 world"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B346C-1AA7-CAAC-2C7F-9D7B3AF080C1}"/>
              </a:ext>
            </a:extLst>
          </p:cNvPr>
          <p:cNvSpPr txBox="1"/>
          <p:nvPr/>
        </p:nvSpPr>
        <p:spPr>
          <a:xfrm>
            <a:off x="6097622" y="3323203"/>
            <a:ext cx="6094378" cy="258532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change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change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u="sng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u="sng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b="0" u="sng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push_str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 world"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16011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51633-2463-E939-6C72-4FE74473F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FB85-B21C-DF81-6FB4-096006475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Mutable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0EEE3-E210-B86C-DB1B-FCAE228BC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8664"/>
          </a:xfrm>
        </p:spPr>
        <p:txBody>
          <a:bodyPr/>
          <a:lstStyle/>
          <a:p>
            <a:r>
              <a:rPr lang="en-IE" dirty="0"/>
              <a:t>BUT, we cannot have more than 2 simultaneous mutable references AND the compiler enforces this: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E1A68-481E-93FE-7AFB-D38F5C9EB662}"/>
              </a:ext>
            </a:extLst>
          </p:cNvPr>
          <p:cNvSpPr txBox="1"/>
          <p:nvPr/>
        </p:nvSpPr>
        <p:spPr>
          <a:xfrm>
            <a:off x="273388" y="3318339"/>
            <a:ext cx="5378382" cy="230832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r2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{}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{}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r2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DCDF0-944C-FB5E-6AB4-4D220A012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034" y="3471476"/>
            <a:ext cx="6204626" cy="200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17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48227-AE5F-548C-3A6F-00AF4A885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B61E-0561-FC50-CD02-8746785BF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Mutable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0D2B4-E28A-98FE-8DBC-9FCFFFA2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01243"/>
          </a:xfrm>
        </p:spPr>
        <p:txBody>
          <a:bodyPr>
            <a:normAutofit/>
          </a:bodyPr>
          <a:lstStyle/>
          <a:p>
            <a:r>
              <a:rPr lang="en-IE" dirty="0"/>
              <a:t>Disallowing multiple simultaneous references solves our last (for today…) memory safety concern, data races</a:t>
            </a:r>
          </a:p>
          <a:p>
            <a:r>
              <a:rPr lang="en-IE" dirty="0"/>
              <a:t>A data race is similar to a race condition and happens when these three behaviours occur:</a:t>
            </a:r>
          </a:p>
          <a:p>
            <a:pPr lvl="1"/>
            <a:r>
              <a:rPr lang="en-IE" dirty="0"/>
              <a:t>Two or more pointers access the same data at the same time.</a:t>
            </a:r>
          </a:p>
          <a:p>
            <a:pPr lvl="1"/>
            <a:r>
              <a:rPr lang="en-IE" dirty="0"/>
              <a:t>At least one of the pointers is being used to write to the data.</a:t>
            </a:r>
          </a:p>
          <a:p>
            <a:pPr lvl="1"/>
            <a:r>
              <a:rPr lang="en-IE" dirty="0"/>
              <a:t>There’s no mechanism being used to synchronize access to the data.</a:t>
            </a:r>
          </a:p>
          <a:p>
            <a:r>
              <a:rPr lang="en-IE" dirty="0"/>
              <a:t>Data races cause undefined </a:t>
            </a:r>
            <a:r>
              <a:rPr lang="en-IE" dirty="0" err="1"/>
              <a:t>behavior</a:t>
            </a:r>
            <a:r>
              <a:rPr lang="en-IE" dirty="0"/>
              <a:t> and can be difficult to diagnose and fix when you’re trying to track them down at runtime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02999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3A3F06-8346-CF8E-DCB2-95E68E8A9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24D48F62-414E-1B2F-30BC-A57FBAA5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F955A-B7F2-ABCE-4D7D-2AC9EBFF1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E"/>
              <a:t>Recap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BA43D-729A-2D1E-C56D-60C7CE6F7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736" y="1825625"/>
            <a:ext cx="8861898" cy="4351338"/>
          </a:xfrm>
        </p:spPr>
        <p:txBody>
          <a:bodyPr>
            <a:normAutofit/>
          </a:bodyPr>
          <a:lstStyle/>
          <a:p>
            <a:r>
              <a:rPr lang="en-IE" sz="2400" dirty="0"/>
              <a:t>We’ve seen how the rust compiler can prevent numerous memory safety concerns at compile time, even when dealing with dynamically allocated memory in the heap</a:t>
            </a:r>
          </a:p>
          <a:p>
            <a:r>
              <a:rPr lang="en-IE" sz="2400" dirty="0"/>
              <a:t>That was a slog, some easy slides</a:t>
            </a:r>
          </a:p>
        </p:txBody>
      </p:sp>
      <p:pic>
        <p:nvPicPr>
          <p:cNvPr id="17410" name="Picture 2" descr="The Melting Face Emoji Has Already Won Us Over - The New York Times">
            <a:extLst>
              <a:ext uri="{FF2B5EF4-FFF2-40B4-BE49-F238E27FC236}">
                <a16:creationId xmlns:a16="http://schemas.microsoft.com/office/drawing/2014/main" id="{3F0A7214-8B26-C3A7-EA15-2C0B5F585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6" r="19473" b="-2"/>
          <a:stretch/>
        </p:blipFill>
        <p:spPr bwMode="auto">
          <a:xfrm>
            <a:off x="8852542" y="2071900"/>
            <a:ext cx="2981908" cy="298190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7" name="!!Arc">
            <a:extLst>
              <a:ext uri="{FF2B5EF4-FFF2-40B4-BE49-F238E27FC236}">
                <a16:creationId xmlns:a16="http://schemas.microsoft.com/office/drawing/2014/main" id="{7587818A-4C9B-1CC4-BA88-D5FDF16A7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19" name="!!Oval">
            <a:extLst>
              <a:ext uri="{FF2B5EF4-FFF2-40B4-BE49-F238E27FC236}">
                <a16:creationId xmlns:a16="http://schemas.microsoft.com/office/drawing/2014/main" id="{35757116-92B4-6928-8E9F-7EBECAF5C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878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E8C2-59ED-27FB-7949-8E66D923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Pattern Matching and </a:t>
            </a:r>
            <a:r>
              <a:rPr lang="en-IE" dirty="0" err="1"/>
              <a:t>enums</a:t>
            </a:r>
            <a:r>
              <a:rPr lang="en-IE" dirty="0"/>
              <a:t>????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25EA0-E830-9D42-A4FE-C354E5C62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Match first, maybe with coins or something else. </a:t>
            </a:r>
          </a:p>
          <a:p>
            <a:pPr lvl="1"/>
            <a:r>
              <a:rPr lang="en-IE" dirty="0"/>
              <a:t>Just use </a:t>
            </a:r>
            <a:r>
              <a:rPr lang="en-IE" dirty="0" err="1"/>
              <a:t>enums</a:t>
            </a:r>
            <a:endParaRPr lang="en-IE" dirty="0"/>
          </a:p>
          <a:p>
            <a:r>
              <a:rPr lang="en-IE" dirty="0"/>
              <a:t>The option </a:t>
            </a:r>
            <a:r>
              <a:rPr lang="en-IE" dirty="0" err="1"/>
              <a:t>enum</a:t>
            </a:r>
            <a:r>
              <a:rPr lang="en-IE" dirty="0"/>
              <a:t>, null the billion dollar mistake</a:t>
            </a:r>
          </a:p>
          <a:p>
            <a:r>
              <a:rPr lang="en-IE" dirty="0"/>
              <a:t>The result </a:t>
            </a:r>
            <a:r>
              <a:rPr lang="en-IE" dirty="0" err="1"/>
              <a:t>enum</a:t>
            </a:r>
            <a:r>
              <a:rPr lang="en-IE" dirty="0"/>
              <a:t> and pattern matching</a:t>
            </a:r>
          </a:p>
          <a:p>
            <a:r>
              <a:rPr lang="en-IE" dirty="0"/>
              <a:t>Pattern matching errors</a:t>
            </a:r>
          </a:p>
          <a:p>
            <a:r>
              <a:rPr lang="en-IE" dirty="0"/>
              <a:t>unwrap</a:t>
            </a:r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EB401-ECF1-2B7C-D35A-890861F4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378" y="218050"/>
            <a:ext cx="2426708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506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4D4DC6-2760-773A-09EA-9F00097D5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AEFE2-7E61-EF8C-F37D-9820F65D8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using rust?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Linux Kernal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36591-A882-2BF5-7310-3CCF5ED2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09112"/>
            <a:ext cx="7188199" cy="463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66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482DF8-1D56-F136-845F-69DEE5F1B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BC0F9E8-CEF0-431D-ADB0-D52CCBAF1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E31D6D-12B5-E0BC-DF4B-A1F59109D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C2F79-55F0-B57F-AB32-BE724E7F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using rust?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Google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5E256-5C1D-F69A-0426-E4FEFCF3D735}"/>
              </a:ext>
            </a:extLst>
          </p:cNvPr>
          <p:cNvSpPr txBox="1"/>
          <p:nvPr/>
        </p:nvSpPr>
        <p:spPr>
          <a:xfrm>
            <a:off x="4495116" y="63142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i="1" dirty="0"/>
              <a:t>At Google, we have been seeing increased Rust adoption, especially in our consumer applications and platforms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91A8F-22BD-8A3C-77A0-7B0994E8E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968" y="1476015"/>
            <a:ext cx="4269142" cy="3307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DF2049-9806-75DB-9C92-26D21556E284}"/>
              </a:ext>
            </a:extLst>
          </p:cNvPr>
          <p:cNvSpPr txBox="1"/>
          <p:nvPr/>
        </p:nvSpPr>
        <p:spPr>
          <a:xfrm>
            <a:off x="2852636" y="572488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https://google.github.io/comprehensive-rust/</a:t>
            </a:r>
            <a:r>
              <a:rPr lang="en-IE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15AF98-9D7B-46F8-F4F1-2BD293369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605" y="1717910"/>
            <a:ext cx="3996447" cy="2727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243F1-F6BD-9090-F77A-9420BC2AA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644" y="3658929"/>
            <a:ext cx="3685094" cy="285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623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739FC8-3054-1423-E5BB-620A382E1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FBB491C-5542-1ECD-DC8C-3437234F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7FD512-2C24-2A99-8D77-F84B2B2BF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B3DFF-3506-4ED8-5312-0D256983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using rust?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Android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AC23C-314B-5B04-CEED-AA6D70ABA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857" y="441145"/>
            <a:ext cx="8508719" cy="3733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D87A6-01A8-4281-0EFE-3A3D5646D78B}"/>
              </a:ext>
            </a:extLst>
          </p:cNvPr>
          <p:cNvSpPr txBox="1"/>
          <p:nvPr/>
        </p:nvSpPr>
        <p:spPr>
          <a:xfrm>
            <a:off x="4584159" y="4916088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 The transition to memory-safe languages such as Rust as part of its secure-by-design approach has led to the percentage of memory-safe vulnerabilities discovered in Android dropping from 76% to 24% over a period of six years.</a:t>
            </a:r>
          </a:p>
        </p:txBody>
      </p:sp>
    </p:spTree>
    <p:extLst>
      <p:ext uri="{BB962C8B-B14F-4D97-AF65-F5344CB8AC3E}">
        <p14:creationId xmlns:p14="http://schemas.microsoft.com/office/powerpoint/2010/main" val="3098342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F98A15-FC06-6E0B-EF49-B21FC2B7B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7E3FC9F-C941-2AA5-AD3B-E7BA9E4C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1CA580-2BE4-111D-9F3B-C28294443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46E06-6E85-3A71-89B8-964A9BE00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using rust?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EFD94-DF54-5278-0C6B-A047D8D5F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766" y="243477"/>
            <a:ext cx="7772400" cy="3239025"/>
          </a:xfrm>
          <a:prstGeom prst="rect">
            <a:avLst/>
          </a:prstGeom>
        </p:spPr>
      </p:pic>
      <p:pic>
        <p:nvPicPr>
          <p:cNvPr id="20482" name="Picture 2" descr="AWS Lambda - Wikipedia">
            <a:extLst>
              <a:ext uri="{FF2B5EF4-FFF2-40B4-BE49-F238E27FC236}">
                <a16:creationId xmlns:a16="http://schemas.microsoft.com/office/drawing/2014/main" id="{1DCE9AEC-BC51-B630-DDC2-46B16336A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178" y="4429505"/>
            <a:ext cx="2185018" cy="218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What is AWS Fargate?">
            <a:extLst>
              <a:ext uri="{FF2B5EF4-FFF2-40B4-BE49-F238E27FC236}">
                <a16:creationId xmlns:a16="http://schemas.microsoft.com/office/drawing/2014/main" id="{8B467C82-6EFA-0FC9-99EB-53100B8BF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44" y="4429505"/>
            <a:ext cx="4190276" cy="219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345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2C3BCB-663F-3D4C-474A-1146247DD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ACB014-E73A-B2E8-6630-4C725EDC7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E74673-6293-B4A3-9BB9-E0FA1EDBD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B262D-2C63-62A1-DC2A-92431A2E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using rust?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YOU, in lambda ;)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67041-4008-A56B-D0A6-05E77625F4BB}"/>
              </a:ext>
            </a:extLst>
          </p:cNvPr>
          <p:cNvSpPr txBox="1"/>
          <p:nvPr/>
        </p:nvSpPr>
        <p:spPr>
          <a:xfrm>
            <a:off x="5669164" y="578956"/>
            <a:ext cx="2867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https://rust-lambda.com/</a:t>
            </a:r>
            <a:r>
              <a:rPr lang="en-IE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362E5-B23D-39A8-68CE-688DACF69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514" y="1701693"/>
            <a:ext cx="7772400" cy="413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50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9643E-289A-5B2B-A72E-214FB2580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5DAF68-2392-40B7-0C53-000DF24E1ABB}"/>
              </a:ext>
            </a:extLst>
          </p:cNvPr>
          <p:cNvSpPr txBox="1">
            <a:spLocks/>
          </p:cNvSpPr>
          <p:nvPr/>
        </p:nvSpPr>
        <p:spPr>
          <a:xfrm>
            <a:off x="5039492" y="327232"/>
            <a:ext cx="2113012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65A75-CC5C-67CA-9937-5E084F077C74}"/>
              </a:ext>
            </a:extLst>
          </p:cNvPr>
          <p:cNvSpPr txBox="1"/>
          <p:nvPr/>
        </p:nvSpPr>
        <p:spPr>
          <a:xfrm>
            <a:off x="106017" y="6332091"/>
            <a:ext cx="2107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0" i="0" dirty="0">
                <a:solidFill>
                  <a:srgbClr val="D1D5DB"/>
                </a:solidFill>
                <a:effectLst/>
                <a:latin typeface="__Roboto_90b533"/>
              </a:rPr>
              <a:t>Photo by </a:t>
            </a:r>
            <a:r>
              <a:rPr lang="en-IE" b="0" i="0" dirty="0">
                <a:solidFill>
                  <a:srgbClr val="D1D5DB"/>
                </a:solidFill>
                <a:effectLst/>
                <a:latin typeface="__Roboto_90b533"/>
                <a:hlinkClick r:id="rId2"/>
              </a:rPr>
              <a:t>Stockcake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895D72-D4A2-81EE-FA7A-74ABCA8C2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278" y="1795325"/>
            <a:ext cx="4735443" cy="473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01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645F4F-6635-7AC8-96B4-416F7F508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9060D50-B309-B211-7EDA-62B3369F7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B514E-64DD-A7B7-11BE-AAF4C203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E9317-B9B2-DDDF-EE61-E05AF593A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using rust?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86F58-D976-F5B8-D013-B37C8F4D716B}"/>
              </a:ext>
            </a:extLst>
          </p:cNvPr>
          <p:cNvSpPr txBox="1"/>
          <p:nvPr/>
        </p:nvSpPr>
        <p:spPr>
          <a:xfrm>
            <a:off x="5419883" y="265158"/>
            <a:ext cx="474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https://github.com/omarabid/rust-companies</a:t>
            </a:r>
            <a:r>
              <a:rPr lang="en-IE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A91861-4766-ADD0-2E07-DE67F3C33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163" y="899648"/>
            <a:ext cx="5396107" cy="585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767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66B0-C643-FD49-93B8-A659E1E51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So, should I use rust in my company?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FD547-9346-F484-3A12-AA9B3196E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Do you have a use case?</a:t>
            </a:r>
          </a:p>
        </p:txBody>
      </p:sp>
    </p:spTree>
    <p:extLst>
      <p:ext uri="{BB962C8B-B14F-4D97-AF65-F5344CB8AC3E}">
        <p14:creationId xmlns:p14="http://schemas.microsoft.com/office/powerpoint/2010/main" val="3932166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5" name="Rectangle 2254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2" name="Picture 4" descr="Please Bender have some malt liquor. If not for you then for the people  that love you : r/futurama">
            <a:extLst>
              <a:ext uri="{FF2B5EF4-FFF2-40B4-BE49-F238E27FC236}">
                <a16:creationId xmlns:a16="http://schemas.microsoft.com/office/drawing/2014/main" id="{053BB8C4-D720-0E62-507B-9472C2AD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F643FC-DB2B-A590-92B3-A6A0A2DFE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Questions? (or beer?)</a:t>
            </a:r>
          </a:p>
        </p:txBody>
      </p:sp>
    </p:spTree>
    <p:extLst>
      <p:ext uri="{BB962C8B-B14F-4D97-AF65-F5344CB8AC3E}">
        <p14:creationId xmlns:p14="http://schemas.microsoft.com/office/powerpoint/2010/main" val="73365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41C3-3C5A-CE9C-2817-1681EA56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Who is using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1D893-9A69-757B-4AF2-2A96023AD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Linux </a:t>
            </a:r>
            <a:r>
              <a:rPr lang="en-IE" dirty="0" err="1"/>
              <a:t>kernal</a:t>
            </a:r>
            <a:endParaRPr lang="en-IE" dirty="0"/>
          </a:p>
          <a:p>
            <a:r>
              <a:rPr lang="en-IE" dirty="0"/>
              <a:t>Loads of google</a:t>
            </a:r>
          </a:p>
          <a:p>
            <a:r>
              <a:rPr lang="en-IE" dirty="0"/>
              <a:t>Firecracker </a:t>
            </a:r>
            <a:r>
              <a:rPr lang="en-IE" dirty="0" err="1"/>
              <a:t>microvms</a:t>
            </a:r>
            <a:r>
              <a:rPr lang="en-IE" dirty="0"/>
              <a:t> on AWS</a:t>
            </a:r>
          </a:p>
          <a:p>
            <a:r>
              <a:rPr lang="en-IE" dirty="0"/>
              <a:t>Lambdas</a:t>
            </a:r>
          </a:p>
          <a:p>
            <a:r>
              <a:rPr lang="en-IE" dirty="0"/>
              <a:t>DARPA? </a:t>
            </a:r>
          </a:p>
        </p:txBody>
      </p:sp>
    </p:spTree>
    <p:extLst>
      <p:ext uri="{BB962C8B-B14F-4D97-AF65-F5344CB8AC3E}">
        <p14:creationId xmlns:p14="http://schemas.microsoft.com/office/powerpoint/2010/main" val="33210976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61236-11F7-851B-9BAD-134027FC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Ownership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CBC4E-EBEF-B32E-46B4-490D4BC65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E" dirty="0"/>
              <a:t>double free error</a:t>
            </a:r>
          </a:p>
          <a:p>
            <a:r>
              <a:rPr lang="en-IE" dirty="0"/>
              <a:t>Shallow copy in other languages is a </a:t>
            </a:r>
            <a:r>
              <a:rPr lang="en-IE" b="1" dirty="0"/>
              <a:t>MOVE </a:t>
            </a:r>
            <a:r>
              <a:rPr lang="en-IE" dirty="0"/>
              <a:t>in rust</a:t>
            </a:r>
          </a:p>
          <a:p>
            <a:pPr lvl="1"/>
            <a:r>
              <a:rPr lang="en-IE" dirty="0"/>
              <a:t>s2 = s1 will set s2 to the pointer of s1 in other languages</a:t>
            </a:r>
          </a:p>
          <a:p>
            <a:pPr lvl="1"/>
            <a:r>
              <a:rPr lang="en-IE" dirty="0"/>
              <a:t>in rust, the pointer is moved from s2 to s1 and s1 now becomes invalid</a:t>
            </a:r>
          </a:p>
          <a:p>
            <a:r>
              <a:rPr lang="en-IE" dirty="0"/>
              <a:t>Rust will never automatically create a deep copy, use clone</a:t>
            </a:r>
          </a:p>
          <a:p>
            <a:r>
              <a:rPr lang="en-IE" dirty="0"/>
              <a:t>Rust will clear up memory the immediately after a string value is assigned a new value, </a:t>
            </a:r>
            <a:r>
              <a:rPr lang="en-IE" b="1" dirty="0"/>
              <a:t>DROP() </a:t>
            </a:r>
            <a:r>
              <a:rPr lang="en-IE" dirty="0"/>
              <a:t>is called on the initial value immediately</a:t>
            </a:r>
          </a:p>
          <a:p>
            <a:pPr lvl="1"/>
            <a:r>
              <a:rPr lang="en-IE" dirty="0"/>
              <a:t>Much more concise than scope based </a:t>
            </a:r>
            <a:r>
              <a:rPr lang="en-IE" dirty="0" err="1"/>
              <a:t>lifecycling</a:t>
            </a:r>
            <a:endParaRPr lang="en-IE" dirty="0"/>
          </a:p>
          <a:p>
            <a:r>
              <a:rPr lang="en-IE" dirty="0"/>
              <a:t>num2 = num1 is a copy of the value and is on the stack as it is of a known size</a:t>
            </a:r>
          </a:p>
          <a:p>
            <a:r>
              <a:rPr lang="en-IE" dirty="0"/>
              <a:t>There is a copy trait, as is drop, rust wont allow the 2</a:t>
            </a:r>
          </a:p>
          <a:p>
            <a:r>
              <a:rPr lang="en-IE" dirty="0"/>
              <a:t>ownership-and-functions example</a:t>
            </a:r>
          </a:p>
          <a:p>
            <a:pPr lvl="1"/>
            <a:r>
              <a:rPr lang="en-IE" dirty="0"/>
              <a:t>Transferring ownership in this way could be tedious, so we look at references and borrowing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CD5DCF3-67DD-070A-03DD-86E3ADC6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941" y="4797706"/>
            <a:ext cx="2747059" cy="206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8469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BA1B3-F5E7-06C7-E9AA-E4F82B857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D65FB-DD21-366A-FD79-761ED3BB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References and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9A6A-A503-741C-AAD4-E16039B3F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dirty="0"/>
              <a:t>Unlike a pointer, a reference is guaranteed to point to a valid value of a particular type for the life of that reference. (will never be dangling)</a:t>
            </a:r>
          </a:p>
          <a:p>
            <a:r>
              <a:rPr lang="en-IE" dirty="0"/>
              <a:t>References will never be dangling pointers</a:t>
            </a:r>
          </a:p>
          <a:p>
            <a:r>
              <a:rPr lang="en-IE" dirty="0"/>
              <a:t>Can point </a:t>
            </a:r>
          </a:p>
          <a:p>
            <a:r>
              <a:rPr lang="en-IE" dirty="0"/>
              <a:t>Can pass mutable references to functions</a:t>
            </a:r>
          </a:p>
          <a:p>
            <a:r>
              <a:rPr lang="en-IE" dirty="0"/>
              <a:t>Rust prevents 2 mutable references to prevent data races AT COMPILE TIME</a:t>
            </a:r>
          </a:p>
          <a:p>
            <a:r>
              <a:rPr lang="en-IE" dirty="0"/>
              <a:t>At any given time, you can have either one mutable reference or any number of immutable references.</a:t>
            </a:r>
          </a:p>
          <a:p>
            <a:r>
              <a:rPr lang="en-IE" dirty="0"/>
              <a:t>References must always be valid.</a:t>
            </a:r>
          </a:p>
        </p:txBody>
      </p:sp>
      <p:pic>
        <p:nvPicPr>
          <p:cNvPr id="5122" name="Picture 2" descr="South Park&quot; Gnomes (TV Episode 1998) - IMDb">
            <a:extLst>
              <a:ext uri="{FF2B5EF4-FFF2-40B4-BE49-F238E27FC236}">
                <a16:creationId xmlns:a16="http://schemas.microsoft.com/office/drawing/2014/main" id="{3B69BA9B-5D4A-5822-66E5-5CB0EBB7E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343" y="4652687"/>
            <a:ext cx="3495554" cy="196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5146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77C69-F101-77E0-9C26-EB85235D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slice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770B2-8E59-D441-4009-03D1E8D23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Slices let you reference a contiguous sequence of elements in a collection rather than the whole collection. A slice is a kind of reference, so it does not have ownership.</a:t>
            </a:r>
          </a:p>
          <a:p>
            <a:endParaRPr lang="en-IE" dirty="0"/>
          </a:p>
          <a:p>
            <a:r>
              <a:rPr lang="en-IE" dirty="0"/>
              <a:t>Don’t think we need to do this for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438531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27C4-189E-1BE2-CFF9-CF7125DF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lifetimes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B0406-C011-C3F7-BA42-A57498184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14057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37932-3C08-22BC-ABC3-5C726CF0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Tractor?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43B5D-D55D-534A-D7F5-4FD711B90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85437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24D90-FD5F-3C8B-3650-AE7ABC063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F36D8-266B-8091-ECE9-B054D896E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26145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FC82F7-8842-3325-2234-63C187FA9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C66A051-14DD-3F77-2F83-4A8685FBF883}"/>
              </a:ext>
            </a:extLst>
          </p:cNvPr>
          <p:cNvSpPr txBox="1">
            <a:spLocks/>
          </p:cNvSpPr>
          <p:nvPr/>
        </p:nvSpPr>
        <p:spPr>
          <a:xfrm>
            <a:off x="3474396" y="323708"/>
            <a:ext cx="5243208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 Ownership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E308E6-B473-9193-69AF-2856123C02AD}"/>
              </a:ext>
            </a:extLst>
          </p:cNvPr>
          <p:cNvSpPr txBox="1"/>
          <p:nvPr/>
        </p:nvSpPr>
        <p:spPr>
          <a:xfrm>
            <a:off x="3112083" y="2626468"/>
            <a:ext cx="7649433" cy="31393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 // we pass s to another function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takes_ownership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takes_ownership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36700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F12A-D2B1-5497-1EE6-A0F585FD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Cargo? </a:t>
            </a:r>
            <a:r>
              <a:rPr lang="en-IE" dirty="0" err="1"/>
              <a:t>Rustup</a:t>
            </a:r>
            <a:r>
              <a:rPr lang="en-I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01E5E-B806-5B39-8723-86CF188C4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4393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F7684-F03E-ED54-F698-3BB130F5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Simple slide on OO using structs?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6A3C3-9878-CD6A-ED6F-6BD803128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918608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5D10-BBB5-4E33-B7E3-2B3439DF9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Rust is all about empowerment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AE065-AE25-49D3-205C-CA689F27B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950034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DBEE-A8EC-B3E1-DB5D-DE6F2BC9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Should I/my company use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E18FF-6AA0-9C39-8D3A-14F581BD0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76254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81C30-E1CF-FBDD-CCE9-08DB2DC17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86DC-F62F-D850-E656-37AD8531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Unsafe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F8577-0CE0-D69E-D794-F87A0815B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63603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68F1F-4491-45A3-6365-B55124409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2EF14-2165-43DB-A8CD-E811055D6110}"/>
              </a:ext>
            </a:extLst>
          </p:cNvPr>
          <p:cNvSpPr txBox="1">
            <a:spLocks/>
          </p:cNvSpPr>
          <p:nvPr/>
        </p:nvSpPr>
        <p:spPr>
          <a:xfrm>
            <a:off x="5039492" y="327232"/>
            <a:ext cx="2113012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593597-3D9D-9DE1-AEE6-E129AD438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9" y="2112186"/>
            <a:ext cx="3255636" cy="441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485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A7D632-3C37-3AB8-A828-9D64C4955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5926318-68C3-AE2D-4385-12E33DB4EB4D}"/>
              </a:ext>
            </a:extLst>
          </p:cNvPr>
          <p:cNvSpPr txBox="1">
            <a:spLocks/>
          </p:cNvSpPr>
          <p:nvPr/>
        </p:nvSpPr>
        <p:spPr>
          <a:xfrm>
            <a:off x="3246924" y="379934"/>
            <a:ext cx="5698148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 Borrowing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BBF7E-6680-9B59-D42B-69D63014E014}"/>
              </a:ext>
            </a:extLst>
          </p:cNvPr>
          <p:cNvSpPr txBox="1"/>
          <p:nvPr/>
        </p:nvSpPr>
        <p:spPr>
          <a:xfrm>
            <a:off x="2682710" y="2722710"/>
            <a:ext cx="6826576" cy="2554545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&amp; HERE!</a:t>
            </a:r>
            <a:endParaRPr lang="en-IE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length of '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 is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&amp; HERE!</a:t>
            </a:r>
            <a:endParaRPr lang="en-IE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rust automatically dereferences</a:t>
            </a:r>
            <a:endParaRPr lang="en-IE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5212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4634</TotalTime>
  <Words>3288</Words>
  <Application>Microsoft Macintosh PowerPoint</Application>
  <PresentationFormat>Widescreen</PresentationFormat>
  <Paragraphs>406</Paragraphs>
  <Slides>74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__Roboto_90b533</vt:lpstr>
      <vt:lpstr>Aptos</vt:lpstr>
      <vt:lpstr>Aptos Display</vt:lpstr>
      <vt:lpstr>Arial</vt:lpstr>
      <vt:lpstr>Calibri</vt:lpstr>
      <vt:lpstr>Menlo</vt:lpstr>
      <vt:lpstr>MercurySSm-Book-Pro_Web</vt:lpstr>
      <vt:lpstr>Proxima Nova</vt:lpstr>
      <vt:lpstr>Office Theme</vt:lpstr>
      <vt:lpstr>Rust</vt:lpstr>
      <vt:lpstr>So, what are we going to talk about?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So….. Memory…..</vt:lpstr>
      <vt:lpstr>We need to talk….</vt:lpstr>
      <vt:lpstr>What is the stack and what is heap? – The stack</vt:lpstr>
      <vt:lpstr>PowerPoint Presentation</vt:lpstr>
      <vt:lpstr>The Heap</vt:lpstr>
      <vt:lpstr>The Heap</vt:lpstr>
      <vt:lpstr>PowerPoint Presentation</vt:lpstr>
      <vt:lpstr>What is memory safety?</vt:lpstr>
      <vt:lpstr>What is memory safety?</vt:lpstr>
      <vt:lpstr>What is memory safety?</vt:lpstr>
      <vt:lpstr>What is memory safety? (-fno-stack-protector)</vt:lpstr>
      <vt:lpstr>What is memory safety? (-fno-stack-protector)</vt:lpstr>
      <vt:lpstr>Dynamic memory allocation</vt:lpstr>
      <vt:lpstr>PowerPoint Presentation</vt:lpstr>
      <vt:lpstr>Come again?</vt:lpstr>
      <vt:lpstr>Well to improve performance, Rust does not use Garbage Collection to manage memory. (This is also to enable memory restricted use cases)</vt:lpstr>
      <vt:lpstr>Rust has… Ownership!</vt:lpstr>
      <vt:lpstr>PowerPoint Presentation</vt:lpstr>
      <vt:lpstr>PowerPoint Presentation</vt:lpstr>
      <vt:lpstr>PowerPoint Presentation</vt:lpstr>
      <vt:lpstr>PowerPoint Presentation</vt:lpstr>
      <vt:lpstr>This gets even weirder with functions</vt:lpstr>
      <vt:lpstr>PowerPoint Presentation</vt:lpstr>
      <vt:lpstr>PowerPoint Presentation</vt:lpstr>
      <vt:lpstr>PowerPoint Presentation</vt:lpstr>
      <vt:lpstr>So, we can’t pass a variable to a function and use it afterwards?</vt:lpstr>
      <vt:lpstr>References and Borrowing</vt:lpstr>
      <vt:lpstr>PowerPoint Presentation</vt:lpstr>
      <vt:lpstr>PowerPoint Presentation</vt:lpstr>
      <vt:lpstr>Recap</vt:lpstr>
      <vt:lpstr>Immutability</vt:lpstr>
      <vt:lpstr>Mutable References</vt:lpstr>
      <vt:lpstr>Mutable References</vt:lpstr>
      <vt:lpstr>Mutable References</vt:lpstr>
      <vt:lpstr>Mutable References</vt:lpstr>
      <vt:lpstr>Recap</vt:lpstr>
      <vt:lpstr>Pattern Matching and enums????</vt:lpstr>
      <vt:lpstr>Who is using rust?  The Linux Kernal</vt:lpstr>
      <vt:lpstr>Who is using rust?  Google</vt:lpstr>
      <vt:lpstr>Who is using rust?  Android</vt:lpstr>
      <vt:lpstr>Who is using rust?  AWS</vt:lpstr>
      <vt:lpstr>Who is using rust?  YOU, in lambda ;)</vt:lpstr>
      <vt:lpstr>Who is using rust?  More</vt:lpstr>
      <vt:lpstr>So, should I use rust in my company?</vt:lpstr>
      <vt:lpstr>Questions? (or beer?)</vt:lpstr>
      <vt:lpstr>Who is using rust</vt:lpstr>
      <vt:lpstr>Ownership</vt:lpstr>
      <vt:lpstr>References and borrowing</vt:lpstr>
      <vt:lpstr>The slice type</vt:lpstr>
      <vt:lpstr>lifetimes</vt:lpstr>
      <vt:lpstr>Tractor?</vt:lpstr>
      <vt:lpstr>Macros</vt:lpstr>
      <vt:lpstr>Cargo? Rustup?</vt:lpstr>
      <vt:lpstr>Simple slide on OO using structs?</vt:lpstr>
      <vt:lpstr>Rust is all about empowerment</vt:lpstr>
      <vt:lpstr>Should I/my company use rust?</vt:lpstr>
      <vt:lpstr>Unsafe rust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Rellis</dc:creator>
  <cp:lastModifiedBy>John Rellis</cp:lastModifiedBy>
  <cp:revision>197</cp:revision>
  <dcterms:created xsi:type="dcterms:W3CDTF">2024-12-28T16:14:30Z</dcterms:created>
  <dcterms:modified xsi:type="dcterms:W3CDTF">2025-01-02T00:06:15Z</dcterms:modified>
</cp:coreProperties>
</file>